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RoxboroughCF" charset="1" panose="00000500000000000000"/>
      <p:regular r:id="rId14"/>
    </p:embeddedFont>
    <p:embeddedFont>
      <p:font typeface="RoxboroughCF Bold" charset="1" panose="00000800000000000000"/>
      <p:regular r:id="rId15"/>
    </p:embeddedFont>
    <p:embeddedFont>
      <p:font typeface="RoxboroughCF Italics" charset="1" panose="00000500000000000000"/>
      <p:regular r:id="rId16"/>
    </p:embeddedFont>
    <p:embeddedFont>
      <p:font typeface="RoxboroughCF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1.gif"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1.gif"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21.gif" Type="http://schemas.openxmlformats.org/officeDocument/2006/relationships/image"/><Relationship Id="rId7"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gif"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35D6B"/>
        </a:solidFill>
      </p:bgPr>
    </p:bg>
    <p:spTree>
      <p:nvGrpSpPr>
        <p:cNvPr id="1" name=""/>
        <p:cNvGrpSpPr/>
        <p:nvPr/>
      </p:nvGrpSpPr>
      <p:grpSpPr>
        <a:xfrm>
          <a:off x="0" y="0"/>
          <a:ext cx="0" cy="0"/>
          <a:chOff x="0" y="0"/>
          <a:chExt cx="0" cy="0"/>
        </a:xfrm>
      </p:grpSpPr>
      <p:grpSp>
        <p:nvGrpSpPr>
          <p:cNvPr name="Group 2" id="2"/>
          <p:cNvGrpSpPr/>
          <p:nvPr/>
        </p:nvGrpSpPr>
        <p:grpSpPr>
          <a:xfrm rot="0">
            <a:off x="2558439" y="4263316"/>
            <a:ext cx="13519144" cy="1352893"/>
            <a:chOff x="0" y="0"/>
            <a:chExt cx="18025526" cy="1803857"/>
          </a:xfrm>
        </p:grpSpPr>
        <p:sp>
          <p:nvSpPr>
            <p:cNvPr name="AutoShape 3" id="3"/>
            <p:cNvSpPr/>
            <p:nvPr/>
          </p:nvSpPr>
          <p:spPr>
            <a:xfrm rot="0">
              <a:off x="0" y="1791075"/>
              <a:ext cx="18025526" cy="12781"/>
            </a:xfrm>
            <a:prstGeom prst="rect">
              <a:avLst/>
            </a:prstGeom>
            <a:solidFill>
              <a:srgbClr val="F0F2F4"/>
            </a:solidFill>
          </p:spPr>
        </p:sp>
        <p:sp>
          <p:nvSpPr>
            <p:cNvPr name="TextBox 4" id="4"/>
            <p:cNvSpPr txBox="true"/>
            <p:nvPr/>
          </p:nvSpPr>
          <p:spPr>
            <a:xfrm rot="0">
              <a:off x="0" y="95250"/>
              <a:ext cx="18025526" cy="1123997"/>
            </a:xfrm>
            <a:prstGeom prst="rect">
              <a:avLst/>
            </a:prstGeom>
          </p:spPr>
          <p:txBody>
            <a:bodyPr anchor="t" rtlCol="false" tIns="0" lIns="0" bIns="0" rIns="0">
              <a:spAutoFit/>
            </a:bodyPr>
            <a:lstStyle/>
            <a:p>
              <a:pPr algn="ctr">
                <a:lnSpc>
                  <a:spcPts val="6001"/>
                </a:lnSpc>
              </a:pPr>
              <a:r>
                <a:rPr lang="en-US" sz="6001">
                  <a:solidFill>
                    <a:srgbClr val="F0F2F4"/>
                  </a:solidFill>
                  <a:latin typeface="RoxboroughCF"/>
                </a:rPr>
                <a:t>Machine Learning Techniques Project</a:t>
              </a:r>
            </a:p>
          </p:txBody>
        </p:sp>
      </p:grpSp>
      <p:pic>
        <p:nvPicPr>
          <p:cNvPr name="Picture 5" id="5"/>
          <p:cNvPicPr>
            <a:picLocks noChangeAspect="true"/>
          </p:cNvPicPr>
          <p:nvPr/>
        </p:nvPicPr>
        <p:blipFill>
          <a:blip r:embed="rId2"/>
          <a:srcRect l="0" t="0" r="0" b="0"/>
          <a:stretch>
            <a:fillRect/>
          </a:stretch>
        </p:blipFill>
        <p:spPr>
          <a:xfrm flipH="false" flipV="false" rot="0">
            <a:off x="13588592" y="637477"/>
            <a:ext cx="4361095" cy="3270821"/>
          </a:xfrm>
          <a:prstGeom prst="rect">
            <a:avLst/>
          </a:prstGeom>
        </p:spPr>
      </p:pic>
      <p:sp>
        <p:nvSpPr>
          <p:cNvPr name="TextBox 6" id="6"/>
          <p:cNvSpPr txBox="true"/>
          <p:nvPr/>
        </p:nvSpPr>
        <p:spPr>
          <a:xfrm rot="0">
            <a:off x="14896869" y="7588915"/>
            <a:ext cx="3391131" cy="2548105"/>
          </a:xfrm>
          <a:prstGeom prst="rect">
            <a:avLst/>
          </a:prstGeom>
        </p:spPr>
        <p:txBody>
          <a:bodyPr anchor="t" rtlCol="false" tIns="0" lIns="0" bIns="0" rIns="0">
            <a:spAutoFit/>
          </a:bodyPr>
          <a:lstStyle/>
          <a:p>
            <a:pPr>
              <a:lnSpc>
                <a:spcPts val="2924"/>
              </a:lnSpc>
            </a:pPr>
            <a:r>
              <a:rPr lang="en-US" sz="2089" spc="41">
                <a:solidFill>
                  <a:srgbClr val="F0F2F4"/>
                </a:solidFill>
                <a:latin typeface="Poppins Light"/>
              </a:rPr>
              <a:t>GROUP: 6</a:t>
            </a:r>
          </a:p>
          <a:p>
            <a:pPr>
              <a:lnSpc>
                <a:spcPts val="2924"/>
              </a:lnSpc>
            </a:pPr>
            <a:r>
              <a:rPr lang="en-US" sz="2089" spc="41">
                <a:solidFill>
                  <a:srgbClr val="F0F2F4"/>
                </a:solidFill>
                <a:latin typeface="Poppins Light"/>
              </a:rPr>
              <a:t>HARSH JAYKUMAR</a:t>
            </a:r>
          </a:p>
          <a:p>
            <a:pPr>
              <a:lnSpc>
                <a:spcPts val="2924"/>
              </a:lnSpc>
            </a:pPr>
            <a:r>
              <a:rPr lang="en-US" sz="2089" spc="41">
                <a:solidFill>
                  <a:srgbClr val="F0F2F4"/>
                </a:solidFill>
                <a:latin typeface="Poppins Light"/>
              </a:rPr>
              <a:t>RADHIKA PANGASA</a:t>
            </a:r>
          </a:p>
          <a:p>
            <a:pPr>
              <a:lnSpc>
                <a:spcPts val="2924"/>
              </a:lnSpc>
            </a:pPr>
            <a:r>
              <a:rPr lang="en-US" sz="2089" spc="41">
                <a:solidFill>
                  <a:srgbClr val="F0F2F4"/>
                </a:solidFill>
                <a:latin typeface="Poppins Light"/>
              </a:rPr>
              <a:t>RIDDHI BHATIA</a:t>
            </a:r>
          </a:p>
          <a:p>
            <a:pPr>
              <a:lnSpc>
                <a:spcPts val="2924"/>
              </a:lnSpc>
            </a:pPr>
            <a:r>
              <a:rPr lang="en-US" sz="2089" spc="41">
                <a:solidFill>
                  <a:srgbClr val="F0F2F4"/>
                </a:solidFill>
                <a:latin typeface="Poppins Light"/>
              </a:rPr>
              <a:t>SALONI BANSAL</a:t>
            </a:r>
          </a:p>
          <a:p>
            <a:pPr>
              <a:lnSpc>
                <a:spcPts val="2924"/>
              </a:lnSpc>
            </a:pPr>
            <a:r>
              <a:rPr lang="en-US" sz="2089" spc="41">
                <a:solidFill>
                  <a:srgbClr val="F0F2F4"/>
                </a:solidFill>
                <a:latin typeface="Poppins Light"/>
              </a:rPr>
              <a:t>SHRIYA SRIVASTAVA</a:t>
            </a:r>
          </a:p>
          <a:p>
            <a:pPr>
              <a:lnSpc>
                <a:spcPts val="2924"/>
              </a:lnSpc>
              <a:spcBef>
                <a:spcPct val="0"/>
              </a:spcBef>
            </a:pPr>
            <a:r>
              <a:rPr lang="en-US" sz="2088" spc="41">
                <a:solidFill>
                  <a:srgbClr val="F0F2F4"/>
                </a:solidFill>
                <a:latin typeface="Poppins Light"/>
              </a:rPr>
              <a:t>VAIBHAV SHARMA</a:t>
            </a:r>
          </a:p>
        </p:txBody>
      </p:sp>
      <p:grpSp>
        <p:nvGrpSpPr>
          <p:cNvPr name="Group 7" id="7"/>
          <p:cNvGrpSpPr/>
          <p:nvPr/>
        </p:nvGrpSpPr>
        <p:grpSpPr>
          <a:xfrm rot="0">
            <a:off x="2558439" y="5747316"/>
            <a:ext cx="13519144" cy="1360514"/>
            <a:chOff x="0" y="0"/>
            <a:chExt cx="18025526" cy="1814019"/>
          </a:xfrm>
        </p:grpSpPr>
        <p:sp>
          <p:nvSpPr>
            <p:cNvPr name="AutoShape 8" id="8"/>
            <p:cNvSpPr/>
            <p:nvPr/>
          </p:nvSpPr>
          <p:spPr>
            <a:xfrm rot="0">
              <a:off x="0" y="1801238"/>
              <a:ext cx="18025526" cy="12781"/>
            </a:xfrm>
            <a:prstGeom prst="rect">
              <a:avLst/>
            </a:prstGeom>
            <a:solidFill>
              <a:srgbClr val="F0F2F4"/>
            </a:solidFill>
          </p:spPr>
        </p:sp>
        <p:sp>
          <p:nvSpPr>
            <p:cNvPr name="TextBox 9" id="9"/>
            <p:cNvSpPr txBox="true"/>
            <p:nvPr/>
          </p:nvSpPr>
          <p:spPr>
            <a:xfrm rot="0">
              <a:off x="0" y="47625"/>
              <a:ext cx="18025526" cy="1181784"/>
            </a:xfrm>
            <a:prstGeom prst="rect">
              <a:avLst/>
            </a:prstGeom>
          </p:spPr>
          <p:txBody>
            <a:bodyPr anchor="t" rtlCol="false" tIns="0" lIns="0" bIns="0" rIns="0">
              <a:spAutoFit/>
            </a:bodyPr>
            <a:lstStyle/>
            <a:p>
              <a:pPr algn="ctr">
                <a:lnSpc>
                  <a:spcPts val="3301"/>
                </a:lnSpc>
              </a:pPr>
              <a:r>
                <a:rPr lang="en-US" sz="3301">
                  <a:solidFill>
                    <a:srgbClr val="F0F2F4"/>
                  </a:solidFill>
                  <a:latin typeface="RoxboroughCF"/>
                </a:rPr>
                <a:t>Determination of  Key Parameters afftecting House Pricing</a:t>
              </a:r>
            </a:p>
            <a:p>
              <a:pPr algn="ctr">
                <a:lnSpc>
                  <a:spcPts val="3301"/>
                </a:lnSpc>
              </a:pPr>
              <a:r>
                <a:rPr lang="en-US" sz="3301">
                  <a:solidFill>
                    <a:srgbClr val="F0F2F4"/>
                  </a:solidFill>
                  <a:latin typeface="RoxboroughCF"/>
                </a:rPr>
                <a:t>using Multiple Linear Regression</a:t>
              </a:r>
            </a:p>
          </p:txBody>
        </p:sp>
      </p:grpSp>
      <p:sp>
        <p:nvSpPr>
          <p:cNvPr name="TextBox 10" id="10"/>
          <p:cNvSpPr txBox="true"/>
          <p:nvPr/>
        </p:nvSpPr>
        <p:spPr>
          <a:xfrm rot="0">
            <a:off x="444847" y="7693690"/>
            <a:ext cx="13409865" cy="845179"/>
          </a:xfrm>
          <a:prstGeom prst="rect">
            <a:avLst/>
          </a:prstGeom>
        </p:spPr>
        <p:txBody>
          <a:bodyPr anchor="t" rtlCol="false" tIns="0" lIns="0" bIns="0" rIns="0">
            <a:spAutoFit/>
          </a:bodyPr>
          <a:lstStyle/>
          <a:p>
            <a:pPr>
              <a:lnSpc>
                <a:spcPts val="3274"/>
              </a:lnSpc>
            </a:pPr>
            <a:r>
              <a:rPr lang="en-US" sz="3274">
                <a:solidFill>
                  <a:srgbClr val="F0F2F4"/>
                </a:solidFill>
                <a:latin typeface="RoxboroughCF"/>
              </a:rPr>
              <a:t>Submitted To: </a:t>
            </a:r>
          </a:p>
          <a:p>
            <a:pPr>
              <a:lnSpc>
                <a:spcPts val="3274"/>
              </a:lnSpc>
            </a:pPr>
            <a:r>
              <a:rPr lang="en-US" sz="3274">
                <a:solidFill>
                  <a:srgbClr val="F0F2F4"/>
                </a:solidFill>
                <a:latin typeface="RoxboroughCF Medium"/>
              </a:rPr>
              <a:t>Prof (Dr.) Siby Abraham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sp>
        <p:nvSpPr>
          <p:cNvPr name="AutoShape 2" id="2"/>
          <p:cNvSpPr/>
          <p:nvPr/>
        </p:nvSpPr>
        <p:spPr>
          <a:xfrm rot="0">
            <a:off x="11614340" y="1628773"/>
            <a:ext cx="6022648" cy="9527"/>
          </a:xfrm>
          <a:prstGeom prst="rect">
            <a:avLst/>
          </a:prstGeom>
          <a:solidFill>
            <a:srgbClr val="111B1E"/>
          </a:solidFill>
        </p:spPr>
      </p:sp>
      <p:pic>
        <p:nvPicPr>
          <p:cNvPr name="Picture 3" id="3"/>
          <p:cNvPicPr>
            <a:picLocks noChangeAspect="true"/>
          </p:cNvPicPr>
          <p:nvPr/>
        </p:nvPicPr>
        <p:blipFill>
          <a:blip r:embed="rId2"/>
          <a:srcRect l="0" t="0" r="0" b="0"/>
          <a:stretch>
            <a:fillRect/>
          </a:stretch>
        </p:blipFill>
        <p:spPr>
          <a:xfrm flipH="false" flipV="false" rot="0">
            <a:off x="7227581" y="5907414"/>
            <a:ext cx="5140474" cy="48729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808063" y="7548507"/>
            <a:ext cx="2317466" cy="127460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531170">
            <a:off x="12869828" y="6678557"/>
            <a:ext cx="883896" cy="128269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860212" y="1638300"/>
            <a:ext cx="10401647" cy="3088515"/>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092542" y="1924438"/>
            <a:ext cx="3753949" cy="3563876"/>
          </a:xfrm>
          <a:prstGeom prst="rect">
            <a:avLst/>
          </a:prstGeom>
        </p:spPr>
      </p:pic>
      <p:pic>
        <p:nvPicPr>
          <p:cNvPr name="Picture 8" id="8"/>
          <p:cNvPicPr>
            <a:picLocks noChangeAspect="true"/>
          </p:cNvPicPr>
          <p:nvPr/>
        </p:nvPicPr>
        <p:blipFill>
          <a:blip r:embed="rId8"/>
          <a:srcRect l="5680" t="0" r="5680" b="0"/>
          <a:stretch>
            <a:fillRect/>
          </a:stretch>
        </p:blipFill>
        <p:spPr>
          <a:xfrm flipH="false" flipV="false" rot="0">
            <a:off x="730144" y="7956179"/>
            <a:ext cx="6211457" cy="947381"/>
          </a:xfrm>
          <a:prstGeom prst="rect">
            <a:avLst/>
          </a:prstGeom>
        </p:spPr>
      </p:pic>
      <p:sp>
        <p:nvSpPr>
          <p:cNvPr name="TextBox 9" id="9"/>
          <p:cNvSpPr txBox="true"/>
          <p:nvPr/>
        </p:nvSpPr>
        <p:spPr>
          <a:xfrm rot="0">
            <a:off x="730144" y="6778884"/>
            <a:ext cx="6744894" cy="1043944"/>
          </a:xfrm>
          <a:prstGeom prst="rect">
            <a:avLst/>
          </a:prstGeom>
        </p:spPr>
        <p:txBody>
          <a:bodyPr anchor="t" rtlCol="false" tIns="0" lIns="0" bIns="0" rIns="0">
            <a:spAutoFit/>
          </a:bodyPr>
          <a:lstStyle/>
          <a:p>
            <a:pPr>
              <a:lnSpc>
                <a:spcPts val="2834"/>
              </a:lnSpc>
            </a:pPr>
            <a:r>
              <a:rPr lang="en-US" sz="2024" spc="20">
                <a:solidFill>
                  <a:srgbClr val="111B1E"/>
                </a:solidFill>
                <a:latin typeface="Poppins Medium"/>
              </a:rPr>
              <a:t>As our RMSE value is too high, </a:t>
            </a:r>
          </a:p>
          <a:p>
            <a:pPr>
              <a:lnSpc>
                <a:spcPts val="2834"/>
              </a:lnSpc>
            </a:pPr>
            <a:r>
              <a:rPr lang="en-US" sz="2024" spc="20">
                <a:solidFill>
                  <a:srgbClr val="111B1E"/>
                </a:solidFill>
                <a:latin typeface="Poppins Medium"/>
              </a:rPr>
              <a:t>we will now take the </a:t>
            </a:r>
            <a:r>
              <a:rPr lang="en-US" sz="2024" spc="20">
                <a:solidFill>
                  <a:srgbClr val="111B1E"/>
                </a:solidFill>
                <a:latin typeface="Poppins Medium Bold"/>
              </a:rPr>
              <a:t>square root of y</a:t>
            </a:r>
            <a:r>
              <a:rPr lang="en-US" sz="2024" spc="20">
                <a:solidFill>
                  <a:srgbClr val="111B1E"/>
                </a:solidFill>
                <a:latin typeface="Poppins Medium"/>
              </a:rPr>
              <a:t> </a:t>
            </a:r>
          </a:p>
          <a:p>
            <a:pPr>
              <a:lnSpc>
                <a:spcPts val="2834"/>
              </a:lnSpc>
              <a:spcBef>
                <a:spcPct val="0"/>
              </a:spcBef>
            </a:pPr>
            <a:r>
              <a:rPr lang="en-US" sz="2024" spc="20">
                <a:solidFill>
                  <a:srgbClr val="111B1E"/>
                </a:solidFill>
                <a:latin typeface="Poppins Medium"/>
              </a:rPr>
              <a:t>as our target variable</a:t>
            </a:r>
          </a:p>
        </p:txBody>
      </p:sp>
      <p:sp>
        <p:nvSpPr>
          <p:cNvPr name="TextBox 10" id="10"/>
          <p:cNvSpPr txBox="true"/>
          <p:nvPr/>
        </p:nvSpPr>
        <p:spPr>
          <a:xfrm rot="0">
            <a:off x="860212" y="269983"/>
            <a:ext cx="16213168" cy="1238250"/>
          </a:xfrm>
          <a:prstGeom prst="rect">
            <a:avLst/>
          </a:prstGeom>
        </p:spPr>
        <p:txBody>
          <a:bodyPr anchor="t" rtlCol="false" tIns="0" lIns="0" bIns="0" rIns="0">
            <a:spAutoFit/>
          </a:bodyPr>
          <a:lstStyle/>
          <a:p>
            <a:pPr>
              <a:lnSpc>
                <a:spcPts val="9600"/>
              </a:lnSpc>
            </a:pPr>
            <a:r>
              <a:rPr lang="en-US" sz="8000">
                <a:solidFill>
                  <a:srgbClr val="111B1E"/>
                </a:solidFill>
                <a:latin typeface="RoxboroughCF"/>
              </a:rPr>
              <a:t>Iterations and Retraining of Model </a:t>
            </a:r>
          </a:p>
        </p:txBody>
      </p:sp>
      <p:sp>
        <p:nvSpPr>
          <p:cNvPr name="TextBox 11" id="11"/>
          <p:cNvSpPr txBox="true"/>
          <p:nvPr/>
        </p:nvSpPr>
        <p:spPr>
          <a:xfrm rot="0">
            <a:off x="14255267" y="6977007"/>
            <a:ext cx="1840735" cy="466725"/>
          </a:xfrm>
          <a:prstGeom prst="rect">
            <a:avLst/>
          </a:prstGeom>
        </p:spPr>
        <p:txBody>
          <a:bodyPr anchor="t" rtlCol="false" tIns="0" lIns="0" bIns="0" rIns="0">
            <a:spAutoFit/>
          </a:bodyPr>
          <a:lstStyle/>
          <a:p>
            <a:pPr>
              <a:lnSpc>
                <a:spcPts val="3600"/>
              </a:lnSpc>
            </a:pPr>
            <a:r>
              <a:rPr lang="en-US" sz="3000">
                <a:solidFill>
                  <a:srgbClr val="111B1E"/>
                </a:solidFill>
                <a:latin typeface="Poppins Medium Bold"/>
              </a:rPr>
              <a:t>MODEL 3</a:t>
            </a:r>
          </a:p>
        </p:txBody>
      </p:sp>
      <p:sp>
        <p:nvSpPr>
          <p:cNvPr name="TextBox 12" id="12"/>
          <p:cNvSpPr txBox="true"/>
          <p:nvPr/>
        </p:nvSpPr>
        <p:spPr>
          <a:xfrm rot="0">
            <a:off x="860212" y="4940040"/>
            <a:ext cx="10605881" cy="988498"/>
          </a:xfrm>
          <a:prstGeom prst="rect">
            <a:avLst/>
          </a:prstGeom>
        </p:spPr>
        <p:txBody>
          <a:bodyPr anchor="t" rtlCol="false" tIns="0" lIns="0" bIns="0" rIns="0">
            <a:spAutoFit/>
          </a:bodyPr>
          <a:lstStyle/>
          <a:p>
            <a:pPr>
              <a:lnSpc>
                <a:spcPts val="2600"/>
              </a:lnSpc>
            </a:pPr>
            <a:r>
              <a:rPr lang="en-US" sz="1857" spc="18">
                <a:solidFill>
                  <a:srgbClr val="111B1E"/>
                </a:solidFill>
                <a:latin typeface="Poppins Medium"/>
              </a:rPr>
              <a:t>We can see that the RMSE value is not in the range of 0-1 and is evidently high:</a:t>
            </a:r>
          </a:p>
          <a:p>
            <a:pPr>
              <a:lnSpc>
                <a:spcPts val="2600"/>
              </a:lnSpc>
            </a:pPr>
            <a:r>
              <a:rPr lang="en-US" sz="1857" spc="18">
                <a:solidFill>
                  <a:srgbClr val="111B1E"/>
                </a:solidFill>
                <a:latin typeface="Poppins Medium"/>
              </a:rPr>
              <a:t>RMSE: 186285.3406851089</a:t>
            </a:r>
          </a:p>
          <a:p>
            <a:pPr>
              <a:lnSpc>
                <a:spcPts val="26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8C6DD"/>
        </a:solidFill>
      </p:bgPr>
    </p:bg>
    <p:spTree>
      <p:nvGrpSpPr>
        <p:cNvPr id="1" name=""/>
        <p:cNvGrpSpPr/>
        <p:nvPr/>
      </p:nvGrpSpPr>
      <p:grpSpPr>
        <a:xfrm>
          <a:off x="0" y="0"/>
          <a:ext cx="0" cy="0"/>
          <a:chOff x="0" y="0"/>
          <a:chExt cx="0" cy="0"/>
        </a:xfrm>
      </p:grpSpPr>
      <p:sp>
        <p:nvSpPr>
          <p:cNvPr name="AutoShape 2" id="2"/>
          <p:cNvSpPr/>
          <p:nvPr/>
        </p:nvSpPr>
        <p:spPr>
          <a:xfrm rot="0">
            <a:off x="11614340" y="1628773"/>
            <a:ext cx="6022648" cy="9527"/>
          </a:xfrm>
          <a:prstGeom prst="rect">
            <a:avLst/>
          </a:prstGeom>
          <a:solidFill>
            <a:srgbClr val="111B1E"/>
          </a:solidFill>
        </p:spPr>
      </p:sp>
      <p:pic>
        <p:nvPicPr>
          <p:cNvPr name="Picture 3" id="3"/>
          <p:cNvPicPr>
            <a:picLocks noChangeAspect="true"/>
          </p:cNvPicPr>
          <p:nvPr/>
        </p:nvPicPr>
        <p:blipFill>
          <a:blip r:embed="rId2"/>
          <a:srcRect l="0" t="0" r="0" b="0"/>
          <a:stretch>
            <a:fillRect/>
          </a:stretch>
        </p:blipFill>
        <p:spPr>
          <a:xfrm flipH="false" flipV="false" rot="0">
            <a:off x="10330781" y="6267748"/>
            <a:ext cx="4275327" cy="379383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921289" y="7936065"/>
            <a:ext cx="2128579" cy="117071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531170">
            <a:off x="15107457" y="7601479"/>
            <a:ext cx="461121" cy="669174"/>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730144" y="1628773"/>
            <a:ext cx="8236651" cy="405253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125528" y="1762125"/>
            <a:ext cx="5054724" cy="3919185"/>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730938" y="8623776"/>
            <a:ext cx="7077124" cy="1011018"/>
          </a:xfrm>
          <a:prstGeom prst="rect">
            <a:avLst/>
          </a:prstGeom>
        </p:spPr>
      </p:pic>
      <p:sp>
        <p:nvSpPr>
          <p:cNvPr name="TextBox 9" id="9"/>
          <p:cNvSpPr txBox="true"/>
          <p:nvPr/>
        </p:nvSpPr>
        <p:spPr>
          <a:xfrm rot="0">
            <a:off x="730938" y="7313131"/>
            <a:ext cx="6744894" cy="1043944"/>
          </a:xfrm>
          <a:prstGeom prst="rect">
            <a:avLst/>
          </a:prstGeom>
        </p:spPr>
        <p:txBody>
          <a:bodyPr anchor="t" rtlCol="false" tIns="0" lIns="0" bIns="0" rIns="0">
            <a:spAutoFit/>
          </a:bodyPr>
          <a:lstStyle/>
          <a:p>
            <a:pPr>
              <a:lnSpc>
                <a:spcPts val="2834"/>
              </a:lnSpc>
            </a:pPr>
            <a:r>
              <a:rPr lang="en-US" sz="2024" spc="20">
                <a:solidFill>
                  <a:srgbClr val="111B1E"/>
                </a:solidFill>
                <a:latin typeface="Poppins Medium"/>
              </a:rPr>
              <a:t>As our RMSE value is still quite high, </a:t>
            </a:r>
          </a:p>
          <a:p>
            <a:pPr>
              <a:lnSpc>
                <a:spcPts val="2834"/>
              </a:lnSpc>
            </a:pPr>
            <a:r>
              <a:rPr lang="en-US" sz="2024" spc="20">
                <a:solidFill>
                  <a:srgbClr val="111B1E"/>
                </a:solidFill>
                <a:latin typeface="Poppins Medium"/>
              </a:rPr>
              <a:t>we will now take the </a:t>
            </a:r>
            <a:r>
              <a:rPr lang="en-US" sz="2024" spc="20">
                <a:solidFill>
                  <a:srgbClr val="111B1E"/>
                </a:solidFill>
                <a:latin typeface="Poppins Medium Bold"/>
              </a:rPr>
              <a:t>log of y</a:t>
            </a:r>
            <a:r>
              <a:rPr lang="en-US" sz="2024" spc="20">
                <a:solidFill>
                  <a:srgbClr val="111B1E"/>
                </a:solidFill>
                <a:latin typeface="Poppins Medium"/>
              </a:rPr>
              <a:t> </a:t>
            </a:r>
          </a:p>
          <a:p>
            <a:pPr>
              <a:lnSpc>
                <a:spcPts val="2834"/>
              </a:lnSpc>
              <a:spcBef>
                <a:spcPct val="0"/>
              </a:spcBef>
            </a:pPr>
            <a:r>
              <a:rPr lang="en-US" sz="2024" spc="20">
                <a:solidFill>
                  <a:srgbClr val="111B1E"/>
                </a:solidFill>
                <a:latin typeface="Poppins Medium"/>
              </a:rPr>
              <a:t>as our target variable</a:t>
            </a:r>
          </a:p>
        </p:txBody>
      </p:sp>
      <p:sp>
        <p:nvSpPr>
          <p:cNvPr name="TextBox 10" id="10"/>
          <p:cNvSpPr txBox="true"/>
          <p:nvPr/>
        </p:nvSpPr>
        <p:spPr>
          <a:xfrm rot="0">
            <a:off x="860212" y="269983"/>
            <a:ext cx="16213168" cy="1238250"/>
          </a:xfrm>
          <a:prstGeom prst="rect">
            <a:avLst/>
          </a:prstGeom>
        </p:spPr>
        <p:txBody>
          <a:bodyPr anchor="t" rtlCol="false" tIns="0" lIns="0" bIns="0" rIns="0">
            <a:spAutoFit/>
          </a:bodyPr>
          <a:lstStyle/>
          <a:p>
            <a:pPr>
              <a:lnSpc>
                <a:spcPts val="9600"/>
              </a:lnSpc>
            </a:pPr>
            <a:r>
              <a:rPr lang="en-US" sz="8000">
                <a:solidFill>
                  <a:srgbClr val="111B1E"/>
                </a:solidFill>
                <a:latin typeface="RoxboroughCF"/>
              </a:rPr>
              <a:t>Iterations and Retraining of Model </a:t>
            </a:r>
          </a:p>
        </p:txBody>
      </p:sp>
      <p:sp>
        <p:nvSpPr>
          <p:cNvPr name="TextBox 11" id="11"/>
          <p:cNvSpPr txBox="true"/>
          <p:nvPr/>
        </p:nvSpPr>
        <p:spPr>
          <a:xfrm rot="0">
            <a:off x="15825515" y="7697940"/>
            <a:ext cx="1811473" cy="466725"/>
          </a:xfrm>
          <a:prstGeom prst="rect">
            <a:avLst/>
          </a:prstGeom>
        </p:spPr>
        <p:txBody>
          <a:bodyPr anchor="t" rtlCol="false" tIns="0" lIns="0" bIns="0" rIns="0">
            <a:spAutoFit/>
          </a:bodyPr>
          <a:lstStyle/>
          <a:p>
            <a:pPr>
              <a:lnSpc>
                <a:spcPts val="3600"/>
              </a:lnSpc>
            </a:pPr>
            <a:r>
              <a:rPr lang="en-US" sz="3000">
                <a:solidFill>
                  <a:srgbClr val="111B1E"/>
                </a:solidFill>
                <a:latin typeface="Poppins Medium Bold"/>
              </a:rPr>
              <a:t>MODEL 4</a:t>
            </a:r>
          </a:p>
        </p:txBody>
      </p:sp>
      <p:sp>
        <p:nvSpPr>
          <p:cNvPr name="TextBox 12" id="12"/>
          <p:cNvSpPr txBox="true"/>
          <p:nvPr/>
        </p:nvSpPr>
        <p:spPr>
          <a:xfrm rot="0">
            <a:off x="730938" y="5967864"/>
            <a:ext cx="8839864" cy="1077764"/>
          </a:xfrm>
          <a:prstGeom prst="rect">
            <a:avLst/>
          </a:prstGeom>
        </p:spPr>
        <p:txBody>
          <a:bodyPr anchor="t" rtlCol="false" tIns="0" lIns="0" bIns="0" rIns="0">
            <a:spAutoFit/>
          </a:bodyPr>
          <a:lstStyle/>
          <a:p>
            <a:pPr>
              <a:lnSpc>
                <a:spcPts val="2167"/>
              </a:lnSpc>
            </a:pPr>
            <a:r>
              <a:rPr lang="en-US" sz="1548" spc="15">
                <a:solidFill>
                  <a:srgbClr val="111B1E"/>
                </a:solidFill>
                <a:latin typeface="Poppins Medium"/>
              </a:rPr>
              <a:t>We can see that the RMSE value is not in the range of 0-1 but has reduced to a value of: RMSE: 95.56523785944584</a:t>
            </a:r>
          </a:p>
          <a:p>
            <a:pPr>
              <a:lnSpc>
                <a:spcPts val="2167"/>
              </a:lnSpc>
            </a:pPr>
          </a:p>
          <a:p>
            <a:pPr>
              <a:lnSpc>
                <a:spcPts val="216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grpSp>
        <p:nvGrpSpPr>
          <p:cNvPr name="Group 2" id="2"/>
          <p:cNvGrpSpPr/>
          <p:nvPr/>
        </p:nvGrpSpPr>
        <p:grpSpPr>
          <a:xfrm rot="0">
            <a:off x="16096035" y="2095442"/>
            <a:ext cx="661787" cy="167035"/>
            <a:chOff x="0" y="0"/>
            <a:chExt cx="2012677" cy="508000"/>
          </a:xfrm>
        </p:grpSpPr>
        <p:sp>
          <p:nvSpPr>
            <p:cNvPr name="Freeform 3" id="3"/>
            <p:cNvSpPr/>
            <p:nvPr/>
          </p:nvSpPr>
          <p:spPr>
            <a:xfrm>
              <a:off x="0" y="215900"/>
              <a:ext cx="1716767" cy="76200"/>
            </a:xfrm>
            <a:custGeom>
              <a:avLst/>
              <a:gdLst/>
              <a:ahLst/>
              <a:cxnLst/>
              <a:rect r="r" b="b" t="t" l="l"/>
              <a:pathLst>
                <a:path h="76200" w="1716767">
                  <a:moveTo>
                    <a:pt x="0" y="0"/>
                  </a:moveTo>
                  <a:lnTo>
                    <a:pt x="1716767" y="0"/>
                  </a:lnTo>
                  <a:lnTo>
                    <a:pt x="1716767" y="76200"/>
                  </a:lnTo>
                  <a:lnTo>
                    <a:pt x="0" y="76200"/>
                  </a:lnTo>
                  <a:close/>
                </a:path>
              </a:pathLst>
            </a:custGeom>
            <a:solidFill>
              <a:srgbClr val="111B1E"/>
            </a:solidFill>
          </p:spPr>
        </p:sp>
        <p:sp>
          <p:nvSpPr>
            <p:cNvPr name="Freeform 4" id="4"/>
            <p:cNvSpPr/>
            <p:nvPr/>
          </p:nvSpPr>
          <p:spPr>
            <a:xfrm>
              <a:off x="1638027" y="1270"/>
              <a:ext cx="374650" cy="505460"/>
            </a:xfrm>
            <a:custGeom>
              <a:avLst/>
              <a:gdLst/>
              <a:ahLst/>
              <a:cxnLst/>
              <a:rect r="r" b="b" t="t" l="l"/>
              <a:pathLst>
                <a:path h="505460" w="374650">
                  <a:moveTo>
                    <a:pt x="0" y="505460"/>
                  </a:moveTo>
                  <a:lnTo>
                    <a:pt x="0" y="0"/>
                  </a:lnTo>
                  <a:lnTo>
                    <a:pt x="374650" y="252730"/>
                  </a:lnTo>
                  <a:close/>
                </a:path>
              </a:pathLst>
            </a:custGeom>
            <a:solidFill>
              <a:srgbClr val="111B1E"/>
            </a:solidFill>
          </p:spPr>
        </p:sp>
      </p:grpSp>
      <p:sp>
        <p:nvSpPr>
          <p:cNvPr name="AutoShape 5" id="5"/>
          <p:cNvSpPr/>
          <p:nvPr/>
        </p:nvSpPr>
        <p:spPr>
          <a:xfrm rot="0">
            <a:off x="1028700" y="2252953"/>
            <a:ext cx="11784905" cy="9525"/>
          </a:xfrm>
          <a:prstGeom prst="rect">
            <a:avLst/>
          </a:prstGeom>
          <a:solidFill>
            <a:srgbClr val="111B1E"/>
          </a:solidFill>
        </p:spPr>
      </p:sp>
      <p:pic>
        <p:nvPicPr>
          <p:cNvPr name="Picture 6" id="6"/>
          <p:cNvPicPr>
            <a:picLocks noChangeAspect="true"/>
          </p:cNvPicPr>
          <p:nvPr/>
        </p:nvPicPr>
        <p:blipFill>
          <a:blip r:embed="rId2"/>
          <a:srcRect l="0" t="0" r="0" b="0"/>
          <a:stretch>
            <a:fillRect/>
          </a:stretch>
        </p:blipFill>
        <p:spPr>
          <a:xfrm flipH="false" flipV="false" rot="0">
            <a:off x="965100" y="2548228"/>
            <a:ext cx="5516311" cy="81174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65100" y="3667225"/>
            <a:ext cx="5389111" cy="509693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6579276" y="2457242"/>
            <a:ext cx="11216311" cy="162412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6741694" y="4899027"/>
            <a:ext cx="6941110" cy="3482320"/>
          </a:xfrm>
          <a:prstGeom prst="rect">
            <a:avLst/>
          </a:prstGeom>
        </p:spPr>
      </p:pic>
      <p:sp>
        <p:nvSpPr>
          <p:cNvPr name="TextBox 10" id="10"/>
          <p:cNvSpPr txBox="true"/>
          <p:nvPr/>
        </p:nvSpPr>
        <p:spPr>
          <a:xfrm rot="0">
            <a:off x="1028700" y="605093"/>
            <a:ext cx="14314292" cy="1362075"/>
          </a:xfrm>
          <a:prstGeom prst="rect">
            <a:avLst/>
          </a:prstGeom>
        </p:spPr>
        <p:txBody>
          <a:bodyPr anchor="t" rtlCol="false" tIns="0" lIns="0" bIns="0" rIns="0">
            <a:spAutoFit/>
          </a:bodyPr>
          <a:lstStyle/>
          <a:p>
            <a:pPr>
              <a:lnSpc>
                <a:spcPts val="10680"/>
              </a:lnSpc>
            </a:pPr>
            <a:r>
              <a:rPr lang="en-US" sz="8900">
                <a:solidFill>
                  <a:srgbClr val="535D6B"/>
                </a:solidFill>
                <a:latin typeface="RoxboroughCF"/>
              </a:rPr>
              <a:t>Final Model</a:t>
            </a:r>
          </a:p>
        </p:txBody>
      </p:sp>
      <p:sp>
        <p:nvSpPr>
          <p:cNvPr name="TextBox 11" id="11"/>
          <p:cNvSpPr txBox="true"/>
          <p:nvPr/>
        </p:nvSpPr>
        <p:spPr>
          <a:xfrm rot="0">
            <a:off x="6741694" y="4329014"/>
            <a:ext cx="5445738" cy="1101927"/>
          </a:xfrm>
          <a:prstGeom prst="rect">
            <a:avLst/>
          </a:prstGeom>
        </p:spPr>
        <p:txBody>
          <a:bodyPr anchor="t" rtlCol="false" tIns="0" lIns="0" bIns="0" rIns="0">
            <a:spAutoFit/>
          </a:bodyPr>
          <a:lstStyle/>
          <a:p>
            <a:pPr>
              <a:lnSpc>
                <a:spcPts val="2940"/>
              </a:lnSpc>
            </a:pPr>
            <a:r>
              <a:rPr lang="en-US" sz="2100" spc="21">
                <a:solidFill>
                  <a:srgbClr val="111B1E"/>
                </a:solidFill>
                <a:latin typeface="Poppins Medium"/>
              </a:rPr>
              <a:t>We check for RMSE value:</a:t>
            </a:r>
          </a:p>
          <a:p>
            <a:pPr>
              <a:lnSpc>
                <a:spcPts val="2940"/>
              </a:lnSpc>
            </a:pPr>
          </a:p>
          <a:p>
            <a:pPr algn="l" marL="0" indent="0" lvl="0">
              <a:lnSpc>
                <a:spcPts val="2940"/>
              </a:lnSpc>
              <a:spcBef>
                <a:spcPct val="0"/>
              </a:spcBef>
            </a:pPr>
          </a:p>
        </p:txBody>
      </p:sp>
      <p:sp>
        <p:nvSpPr>
          <p:cNvPr name="TextBox 12" id="12"/>
          <p:cNvSpPr txBox="true"/>
          <p:nvPr/>
        </p:nvSpPr>
        <p:spPr>
          <a:xfrm rot="0">
            <a:off x="6481411" y="8628997"/>
            <a:ext cx="9614624" cy="1474316"/>
          </a:xfrm>
          <a:prstGeom prst="rect">
            <a:avLst/>
          </a:prstGeom>
        </p:spPr>
        <p:txBody>
          <a:bodyPr anchor="t" rtlCol="false" tIns="0" lIns="0" bIns="0" rIns="0">
            <a:spAutoFit/>
          </a:bodyPr>
          <a:lstStyle/>
          <a:p>
            <a:pPr>
              <a:lnSpc>
                <a:spcPts val="2940"/>
              </a:lnSpc>
            </a:pPr>
            <a:r>
              <a:rPr lang="en-US" sz="2100" spc="21">
                <a:solidFill>
                  <a:srgbClr val="111B1E"/>
                </a:solidFill>
                <a:latin typeface="Poppins Medium"/>
              </a:rPr>
              <a:t>After multiple iterations and retraining of the model we obtained the final R-squared value of 0.77 ; which explains that 77% of our data fits the Multiple linear regression model </a:t>
            </a:r>
          </a:p>
          <a:p>
            <a:pPr algn="l" marL="0" indent="0" lvl="0">
              <a:lnSpc>
                <a:spcPts val="2940"/>
              </a:lnSpc>
              <a:spcBef>
                <a:spcPct val="0"/>
              </a:spcBef>
            </a:pPr>
          </a:p>
        </p:txBody>
      </p:sp>
      <p:pic>
        <p:nvPicPr>
          <p:cNvPr name="Picture 13" id="13"/>
          <p:cNvPicPr>
            <a:picLocks noChangeAspect="true"/>
          </p:cNvPicPr>
          <p:nvPr/>
        </p:nvPicPr>
        <p:blipFill>
          <a:blip r:embed="rId6"/>
          <a:srcRect l="0" t="0" r="0" b="0"/>
          <a:stretch>
            <a:fillRect/>
          </a:stretch>
        </p:blipFill>
        <p:spPr>
          <a:xfrm flipH="false" flipV="false" rot="0">
            <a:off x="1456284" y="5651222"/>
            <a:ext cx="2893792" cy="1591585"/>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3837169" y="4899027"/>
            <a:ext cx="3958418" cy="348232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35D6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81260" y="6976764"/>
            <a:ext cx="2464547" cy="228153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87836" y="1509594"/>
            <a:ext cx="5092218" cy="333597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155490" y="1509594"/>
            <a:ext cx="4946447" cy="333597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87836" y="5406555"/>
            <a:ext cx="5092218" cy="3505796"/>
          </a:xfrm>
          <a:prstGeom prst="rect">
            <a:avLst/>
          </a:prstGeom>
        </p:spPr>
      </p:pic>
      <p:sp>
        <p:nvSpPr>
          <p:cNvPr name="TextBox 6" id="6"/>
          <p:cNvSpPr txBox="true"/>
          <p:nvPr/>
        </p:nvSpPr>
        <p:spPr>
          <a:xfrm rot="0">
            <a:off x="13477677" y="6540139"/>
            <a:ext cx="2271712" cy="388621"/>
          </a:xfrm>
          <a:prstGeom prst="rect">
            <a:avLst/>
          </a:prstGeom>
        </p:spPr>
        <p:txBody>
          <a:bodyPr anchor="t" rtlCol="false" tIns="0" lIns="0" bIns="0" rIns="0">
            <a:spAutoFit/>
          </a:bodyPr>
          <a:lstStyle/>
          <a:p>
            <a:pPr algn="ctr">
              <a:lnSpc>
                <a:spcPts val="3359"/>
              </a:lnSpc>
              <a:spcBef>
                <a:spcPct val="0"/>
              </a:spcBef>
            </a:pPr>
            <a:r>
              <a:rPr lang="en-US" sz="2099" spc="41">
                <a:solidFill>
                  <a:srgbClr val="F0F2F4"/>
                </a:solidFill>
                <a:latin typeface="Poppins Light"/>
              </a:rPr>
              <a:t>Test of Normality</a:t>
            </a:r>
          </a:p>
        </p:txBody>
      </p:sp>
      <p:sp>
        <p:nvSpPr>
          <p:cNvPr name="TextBox 7" id="7"/>
          <p:cNvSpPr txBox="true"/>
          <p:nvPr/>
        </p:nvSpPr>
        <p:spPr>
          <a:xfrm rot="0">
            <a:off x="11742354" y="70355"/>
            <a:ext cx="5017282" cy="6497980"/>
          </a:xfrm>
          <a:prstGeom prst="rect">
            <a:avLst/>
          </a:prstGeom>
        </p:spPr>
        <p:txBody>
          <a:bodyPr anchor="t" rtlCol="false" tIns="0" lIns="0" bIns="0" rIns="0">
            <a:spAutoFit/>
          </a:bodyPr>
          <a:lstStyle/>
          <a:p>
            <a:pPr algn="just">
              <a:lnSpc>
                <a:spcPts val="10729"/>
              </a:lnSpc>
            </a:pPr>
            <a:r>
              <a:rPr lang="en-US" sz="6705" spc="134">
                <a:solidFill>
                  <a:srgbClr val="F0F2F4"/>
                </a:solidFill>
                <a:latin typeface="Poppins Light"/>
              </a:rPr>
              <a:t>Model</a:t>
            </a:r>
          </a:p>
          <a:p>
            <a:pPr algn="just">
              <a:lnSpc>
                <a:spcPts val="10729"/>
              </a:lnSpc>
            </a:pPr>
            <a:r>
              <a:rPr lang="en-US" sz="6705" spc="134">
                <a:solidFill>
                  <a:srgbClr val="F0F2F4"/>
                </a:solidFill>
                <a:latin typeface="Poppins Light"/>
              </a:rPr>
              <a:t>Diagnostics</a:t>
            </a:r>
          </a:p>
          <a:p>
            <a:pPr algn="just" marL="579125" indent="-289562" lvl="1">
              <a:lnSpc>
                <a:spcPts val="4291"/>
              </a:lnSpc>
              <a:buFont typeface="Arial"/>
              <a:buChar char="•"/>
            </a:pPr>
            <a:r>
              <a:rPr lang="en-US" sz="2682" spc="53">
                <a:solidFill>
                  <a:srgbClr val="F0F2F4"/>
                </a:solidFill>
                <a:latin typeface="Poppins Light"/>
              </a:rPr>
              <a:t>Test of Normality</a:t>
            </a:r>
          </a:p>
          <a:p>
            <a:pPr algn="just" marL="579125" indent="-289562" lvl="1">
              <a:lnSpc>
                <a:spcPts val="4291"/>
              </a:lnSpc>
              <a:buFont typeface="Arial"/>
              <a:buChar char="•"/>
            </a:pPr>
            <a:r>
              <a:rPr lang="en-US" sz="2682" spc="53">
                <a:solidFill>
                  <a:srgbClr val="F0F2F4"/>
                </a:solidFill>
                <a:latin typeface="Poppins Light"/>
              </a:rPr>
              <a:t>Probability Probability Plot</a:t>
            </a:r>
          </a:p>
          <a:p>
            <a:pPr algn="just" marL="579125" indent="-289562" lvl="1">
              <a:lnSpc>
                <a:spcPts val="4291"/>
              </a:lnSpc>
              <a:buFont typeface="Arial"/>
              <a:buChar char="•"/>
            </a:pPr>
            <a:r>
              <a:rPr lang="en-US" sz="2682" spc="53">
                <a:solidFill>
                  <a:srgbClr val="F0F2F4"/>
                </a:solidFill>
                <a:latin typeface="Poppins Light"/>
              </a:rPr>
              <a:t>Residual Plot</a:t>
            </a:r>
          </a:p>
          <a:p>
            <a:pPr algn="just" marL="579125" indent="-289562" lvl="1">
              <a:lnSpc>
                <a:spcPts val="4291"/>
              </a:lnSpc>
              <a:buFont typeface="Arial"/>
              <a:buChar char="•"/>
            </a:pPr>
            <a:r>
              <a:rPr lang="en-US" sz="2682" spc="53">
                <a:solidFill>
                  <a:srgbClr val="F0F2F4"/>
                </a:solidFill>
                <a:latin typeface="Poppins Light"/>
              </a:rPr>
              <a:t>Cook's Plot</a:t>
            </a:r>
          </a:p>
          <a:p>
            <a:pPr algn="just" marL="579125" indent="-289562" lvl="1">
              <a:lnSpc>
                <a:spcPts val="4291"/>
              </a:lnSpc>
              <a:buFont typeface="Arial"/>
              <a:buChar char="•"/>
            </a:pPr>
            <a:r>
              <a:rPr lang="en-US" sz="2682" spc="53">
                <a:solidFill>
                  <a:srgbClr val="F0F2F4"/>
                </a:solidFill>
                <a:latin typeface="Poppins Light"/>
              </a:rPr>
              <a:t>Influence Plot</a:t>
            </a:r>
          </a:p>
          <a:p>
            <a:pPr algn="just" marL="579125" indent="-289562" lvl="1">
              <a:lnSpc>
                <a:spcPts val="4291"/>
              </a:lnSpc>
              <a:buFont typeface="Arial"/>
              <a:buChar char="•"/>
            </a:pPr>
            <a:r>
              <a:rPr lang="en-US" sz="2682" spc="53">
                <a:solidFill>
                  <a:srgbClr val="F0F2F4"/>
                </a:solidFill>
                <a:latin typeface="Poppins Light"/>
              </a:rPr>
              <a:t>R2 Score and RMSE value</a:t>
            </a:r>
          </a:p>
          <a:p>
            <a:pPr algn="just">
              <a:lnSpc>
                <a:spcPts val="4291"/>
              </a:lnSpc>
            </a:pPr>
          </a:p>
        </p:txBody>
      </p:sp>
      <p:pic>
        <p:nvPicPr>
          <p:cNvPr name="Picture 8" id="8"/>
          <p:cNvPicPr>
            <a:picLocks noChangeAspect="true"/>
          </p:cNvPicPr>
          <p:nvPr/>
        </p:nvPicPr>
        <p:blipFill>
          <a:blip r:embed="rId6"/>
          <a:srcRect l="0" t="1088" r="0" b="1088"/>
          <a:stretch>
            <a:fillRect/>
          </a:stretch>
        </p:blipFill>
        <p:spPr>
          <a:xfrm flipH="false" flipV="false" rot="0">
            <a:off x="6257471" y="5406555"/>
            <a:ext cx="4475752" cy="385174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grpSp>
        <p:nvGrpSpPr>
          <p:cNvPr name="Group 2" id="2"/>
          <p:cNvGrpSpPr/>
          <p:nvPr/>
        </p:nvGrpSpPr>
        <p:grpSpPr>
          <a:xfrm rot="0">
            <a:off x="5805289" y="6789420"/>
            <a:ext cx="11454011" cy="1623007"/>
            <a:chOff x="0" y="0"/>
            <a:chExt cx="15272015" cy="2164010"/>
          </a:xfrm>
        </p:grpSpPr>
        <p:sp>
          <p:nvSpPr>
            <p:cNvPr name="AutoShape 3" id="3"/>
            <p:cNvSpPr/>
            <p:nvPr/>
          </p:nvSpPr>
          <p:spPr>
            <a:xfrm rot="0">
              <a:off x="0" y="0"/>
              <a:ext cx="15272015" cy="12812"/>
            </a:xfrm>
            <a:prstGeom prst="rect">
              <a:avLst/>
            </a:prstGeom>
            <a:solidFill>
              <a:srgbClr val="111B1E"/>
            </a:solidFill>
          </p:spPr>
        </p:sp>
        <p:sp>
          <p:nvSpPr>
            <p:cNvPr name="TextBox 4" id="4"/>
            <p:cNvSpPr txBox="true"/>
            <p:nvPr/>
          </p:nvSpPr>
          <p:spPr>
            <a:xfrm rot="0">
              <a:off x="0" y="451949"/>
              <a:ext cx="15272015" cy="1712061"/>
            </a:xfrm>
            <a:prstGeom prst="rect">
              <a:avLst/>
            </a:prstGeom>
          </p:spPr>
          <p:txBody>
            <a:bodyPr anchor="t" rtlCol="false" tIns="0" lIns="0" bIns="0" rIns="0">
              <a:spAutoFit/>
            </a:bodyPr>
            <a:lstStyle/>
            <a:p>
              <a:pPr>
                <a:lnSpc>
                  <a:spcPts val="2699"/>
                </a:lnSpc>
              </a:pPr>
              <a:r>
                <a:rPr lang="en-US" sz="1799" spc="17">
                  <a:solidFill>
                    <a:srgbClr val="111B1E"/>
                  </a:solidFill>
                  <a:latin typeface="Poppins Light"/>
                </a:rPr>
                <a:t>By the model that we have built, we can conclude that after dropping the outliers, checking for and removing multicollinearity, transforming the variables, and rebuilding the models accordingly, our R score is ~77%,so the features chosen and the model built is fitting the dataset well but we could try other models in future for the same dataset in order to have better Housing Price Predictions.</a:t>
              </a:r>
            </a:p>
          </p:txBody>
        </p:sp>
      </p:grpSp>
      <p:grpSp>
        <p:nvGrpSpPr>
          <p:cNvPr name="Group 5" id="5"/>
          <p:cNvGrpSpPr/>
          <p:nvPr/>
        </p:nvGrpSpPr>
        <p:grpSpPr>
          <a:xfrm rot="0">
            <a:off x="16597513" y="9091265"/>
            <a:ext cx="661787" cy="167035"/>
            <a:chOff x="0" y="0"/>
            <a:chExt cx="2012677" cy="508000"/>
          </a:xfrm>
        </p:grpSpPr>
        <p:sp>
          <p:nvSpPr>
            <p:cNvPr name="Freeform 6" id="6"/>
            <p:cNvSpPr/>
            <p:nvPr/>
          </p:nvSpPr>
          <p:spPr>
            <a:xfrm>
              <a:off x="0" y="215900"/>
              <a:ext cx="1716767" cy="76200"/>
            </a:xfrm>
            <a:custGeom>
              <a:avLst/>
              <a:gdLst/>
              <a:ahLst/>
              <a:cxnLst/>
              <a:rect r="r" b="b" t="t" l="l"/>
              <a:pathLst>
                <a:path h="76200" w="1716767">
                  <a:moveTo>
                    <a:pt x="0" y="0"/>
                  </a:moveTo>
                  <a:lnTo>
                    <a:pt x="1716767" y="0"/>
                  </a:lnTo>
                  <a:lnTo>
                    <a:pt x="1716767" y="76200"/>
                  </a:lnTo>
                  <a:lnTo>
                    <a:pt x="0" y="76200"/>
                  </a:lnTo>
                  <a:close/>
                </a:path>
              </a:pathLst>
            </a:custGeom>
            <a:solidFill>
              <a:srgbClr val="111B1E"/>
            </a:solidFill>
          </p:spPr>
        </p:sp>
        <p:sp>
          <p:nvSpPr>
            <p:cNvPr name="Freeform 7" id="7"/>
            <p:cNvSpPr/>
            <p:nvPr/>
          </p:nvSpPr>
          <p:spPr>
            <a:xfrm>
              <a:off x="1638027" y="1270"/>
              <a:ext cx="374650" cy="505460"/>
            </a:xfrm>
            <a:custGeom>
              <a:avLst/>
              <a:gdLst/>
              <a:ahLst/>
              <a:cxnLst/>
              <a:rect r="r" b="b" t="t" l="l"/>
              <a:pathLst>
                <a:path h="505460" w="374650">
                  <a:moveTo>
                    <a:pt x="0" y="505460"/>
                  </a:moveTo>
                  <a:lnTo>
                    <a:pt x="0" y="0"/>
                  </a:lnTo>
                  <a:lnTo>
                    <a:pt x="374650" y="252730"/>
                  </a:lnTo>
                  <a:close/>
                </a:path>
              </a:pathLst>
            </a:custGeom>
            <a:solidFill>
              <a:srgbClr val="111B1E"/>
            </a:solidFill>
          </p:spPr>
        </p:sp>
      </p:grpSp>
      <p:pic>
        <p:nvPicPr>
          <p:cNvPr name="Picture 8" id="8"/>
          <p:cNvPicPr>
            <a:picLocks noChangeAspect="true"/>
          </p:cNvPicPr>
          <p:nvPr/>
        </p:nvPicPr>
        <p:blipFill>
          <a:blip r:embed="rId2"/>
          <a:srcRect l="0" t="0" r="0" b="0"/>
          <a:stretch>
            <a:fillRect/>
          </a:stretch>
        </p:blipFill>
        <p:spPr>
          <a:xfrm flipH="false" flipV="false" rot="0">
            <a:off x="10429622" y="895274"/>
            <a:ext cx="1968580" cy="561362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950652" y="885593"/>
            <a:ext cx="1828206" cy="5623309"/>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5332262" y="826338"/>
            <a:ext cx="1596145" cy="5732139"/>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028700" y="3997271"/>
            <a:ext cx="5125555" cy="2487285"/>
          </a:xfrm>
          <a:prstGeom prst="rect">
            <a:avLst/>
          </a:prstGeom>
        </p:spPr>
      </p:pic>
      <p:sp>
        <p:nvSpPr>
          <p:cNvPr name="TextBox 12" id="12"/>
          <p:cNvSpPr txBox="true"/>
          <p:nvPr/>
        </p:nvSpPr>
        <p:spPr>
          <a:xfrm rot="0">
            <a:off x="1028700" y="933450"/>
            <a:ext cx="4776589" cy="1668781"/>
          </a:xfrm>
          <a:prstGeom prst="rect">
            <a:avLst/>
          </a:prstGeom>
        </p:spPr>
        <p:txBody>
          <a:bodyPr anchor="t" rtlCol="false" tIns="0" lIns="0" bIns="0" rIns="0">
            <a:spAutoFit/>
          </a:bodyPr>
          <a:lstStyle/>
          <a:p>
            <a:pPr>
              <a:lnSpc>
                <a:spcPts val="6719"/>
              </a:lnSpc>
              <a:spcBef>
                <a:spcPct val="0"/>
              </a:spcBef>
            </a:pPr>
            <a:r>
              <a:rPr lang="en-US" sz="4799" spc="95">
                <a:solidFill>
                  <a:srgbClr val="111B1E"/>
                </a:solidFill>
                <a:latin typeface="Poppins Light"/>
              </a:rPr>
              <a:t>MODEL PERFORMANCE</a:t>
            </a:r>
          </a:p>
        </p:txBody>
      </p:sp>
      <p:sp>
        <p:nvSpPr>
          <p:cNvPr name="TextBox 13" id="13"/>
          <p:cNvSpPr txBox="true"/>
          <p:nvPr/>
        </p:nvSpPr>
        <p:spPr>
          <a:xfrm rot="0">
            <a:off x="1159314" y="7049084"/>
            <a:ext cx="3103033" cy="1930111"/>
          </a:xfrm>
          <a:prstGeom prst="rect">
            <a:avLst/>
          </a:prstGeom>
        </p:spPr>
        <p:txBody>
          <a:bodyPr anchor="t" rtlCol="false" tIns="0" lIns="0" bIns="0" rIns="0">
            <a:spAutoFit/>
          </a:bodyPr>
          <a:lstStyle/>
          <a:p>
            <a:pPr>
              <a:lnSpc>
                <a:spcPts val="3109"/>
              </a:lnSpc>
              <a:spcBef>
                <a:spcPct val="0"/>
              </a:spcBef>
            </a:pPr>
            <a:r>
              <a:rPr lang="en-US" sz="1943" spc="38">
                <a:solidFill>
                  <a:srgbClr val="111B1E"/>
                </a:solidFill>
                <a:latin typeface="Poppins Light"/>
              </a:rPr>
              <a:t>R-squared value – 0.770</a:t>
            </a:r>
          </a:p>
          <a:p>
            <a:pPr>
              <a:lnSpc>
                <a:spcPts val="3109"/>
              </a:lnSpc>
              <a:spcBef>
                <a:spcPct val="0"/>
              </a:spcBef>
            </a:pPr>
          </a:p>
          <a:p>
            <a:pPr>
              <a:lnSpc>
                <a:spcPts val="3109"/>
              </a:lnSpc>
              <a:spcBef>
                <a:spcPct val="0"/>
              </a:spcBef>
            </a:pPr>
            <a:r>
              <a:rPr lang="en-US" sz="1943" spc="38">
                <a:solidFill>
                  <a:srgbClr val="111B1E"/>
                </a:solidFill>
                <a:latin typeface="Poppins Light"/>
              </a:rPr>
              <a:t>R2 value – 0.765</a:t>
            </a:r>
          </a:p>
          <a:p>
            <a:pPr>
              <a:lnSpc>
                <a:spcPts val="3109"/>
              </a:lnSpc>
              <a:spcBef>
                <a:spcPct val="0"/>
              </a:spcBef>
            </a:pPr>
          </a:p>
          <a:p>
            <a:pPr>
              <a:lnSpc>
                <a:spcPts val="3109"/>
              </a:lnSpc>
              <a:spcBef>
                <a:spcPct val="0"/>
              </a:spcBef>
            </a:pPr>
            <a:r>
              <a:rPr lang="en-US" sz="1943" spc="38">
                <a:solidFill>
                  <a:srgbClr val="111B1E"/>
                </a:solidFill>
                <a:latin typeface="Poppins Light"/>
              </a:rPr>
              <a:t>RMSE Value  - 0.251</a:t>
            </a:r>
          </a:p>
        </p:txBody>
      </p:sp>
      <p:sp>
        <p:nvSpPr>
          <p:cNvPr name="TextBox 14" id="14"/>
          <p:cNvSpPr txBox="true"/>
          <p:nvPr/>
        </p:nvSpPr>
        <p:spPr>
          <a:xfrm rot="0">
            <a:off x="1028700" y="3059312"/>
            <a:ext cx="7417462" cy="633095"/>
          </a:xfrm>
          <a:prstGeom prst="rect">
            <a:avLst/>
          </a:prstGeom>
        </p:spPr>
        <p:txBody>
          <a:bodyPr anchor="t" rtlCol="false" tIns="0" lIns="0" bIns="0" rIns="0">
            <a:spAutoFit/>
          </a:bodyPr>
          <a:lstStyle/>
          <a:p>
            <a:pPr algn="just">
              <a:lnSpc>
                <a:spcPts val="2559"/>
              </a:lnSpc>
              <a:spcBef>
                <a:spcPct val="0"/>
              </a:spcBef>
            </a:pPr>
            <a:r>
              <a:rPr lang="en-US" sz="1599" spc="31">
                <a:solidFill>
                  <a:srgbClr val="111B1E"/>
                </a:solidFill>
                <a:latin typeface="Poppins Light"/>
              </a:rPr>
              <a:t>Hence, these are the Key Parameters to  predict the price of houses </a:t>
            </a:r>
          </a:p>
          <a:p>
            <a:pPr algn="just">
              <a:lnSpc>
                <a:spcPts val="2559"/>
              </a:lnSpc>
              <a:spcBef>
                <a:spcPct val="0"/>
              </a:spcBef>
            </a:pPr>
            <a:r>
              <a:rPr lang="en-US" sz="1599" spc="31">
                <a:solidFill>
                  <a:srgbClr val="111B1E"/>
                </a:solidFill>
                <a:latin typeface="Poppins Light"/>
              </a:rPr>
              <a:t> according to the dataset of King County, in the US State of Washington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grpSp>
        <p:nvGrpSpPr>
          <p:cNvPr name="Group 2" id="2"/>
          <p:cNvGrpSpPr/>
          <p:nvPr/>
        </p:nvGrpSpPr>
        <p:grpSpPr>
          <a:xfrm rot="0">
            <a:off x="5805289" y="6789420"/>
            <a:ext cx="11454011" cy="965707"/>
            <a:chOff x="0" y="0"/>
            <a:chExt cx="15272015" cy="1287610"/>
          </a:xfrm>
        </p:grpSpPr>
        <p:sp>
          <p:nvSpPr>
            <p:cNvPr name="AutoShape 3" id="3"/>
            <p:cNvSpPr/>
            <p:nvPr/>
          </p:nvSpPr>
          <p:spPr>
            <a:xfrm rot="0">
              <a:off x="0" y="0"/>
              <a:ext cx="15272015" cy="12812"/>
            </a:xfrm>
            <a:prstGeom prst="rect">
              <a:avLst/>
            </a:prstGeom>
            <a:solidFill>
              <a:srgbClr val="111B1E"/>
            </a:solidFill>
          </p:spPr>
        </p:sp>
        <p:sp>
          <p:nvSpPr>
            <p:cNvPr name="TextBox 4" id="4"/>
            <p:cNvSpPr txBox="true"/>
            <p:nvPr/>
          </p:nvSpPr>
          <p:spPr>
            <a:xfrm rot="0">
              <a:off x="0" y="451949"/>
              <a:ext cx="15272015" cy="835660"/>
            </a:xfrm>
            <a:prstGeom prst="rect">
              <a:avLst/>
            </a:prstGeom>
          </p:spPr>
          <p:txBody>
            <a:bodyPr anchor="t" rtlCol="false" tIns="0" lIns="0" bIns="0" rIns="0">
              <a:spAutoFit/>
            </a:bodyPr>
            <a:lstStyle/>
            <a:p>
              <a:pPr marL="388618" indent="-194309" lvl="1">
                <a:lnSpc>
                  <a:spcPts val="2699"/>
                </a:lnSpc>
                <a:buFont typeface="Arial"/>
                <a:buChar char="•"/>
              </a:pPr>
              <a:r>
                <a:rPr lang="en-US" sz="1799" spc="17">
                  <a:solidFill>
                    <a:srgbClr val="111B1E"/>
                  </a:solidFill>
                  <a:latin typeface="Poppins Light"/>
                </a:rPr>
                <a:t>Number of Bathrooms greater than 2.75</a:t>
              </a:r>
            </a:p>
            <a:p>
              <a:pPr marL="388618" indent="-194309" lvl="1">
                <a:lnSpc>
                  <a:spcPts val="2699"/>
                </a:lnSpc>
                <a:buFont typeface="Arial"/>
                <a:buChar char="•"/>
              </a:pPr>
              <a:r>
                <a:rPr lang="en-US" sz="1799" spc="17">
                  <a:solidFill>
                    <a:srgbClr val="111B1E"/>
                  </a:solidFill>
                  <a:latin typeface="Poppins Light"/>
                </a:rPr>
                <a:t>Having a house near or not near a water front has an equal effect on the Price of the house</a:t>
              </a:r>
            </a:p>
          </p:txBody>
        </p:sp>
      </p:grpSp>
      <p:grpSp>
        <p:nvGrpSpPr>
          <p:cNvPr name="Group 5" id="5"/>
          <p:cNvGrpSpPr/>
          <p:nvPr/>
        </p:nvGrpSpPr>
        <p:grpSpPr>
          <a:xfrm rot="0">
            <a:off x="16597513" y="9091265"/>
            <a:ext cx="661787" cy="167035"/>
            <a:chOff x="0" y="0"/>
            <a:chExt cx="2012677" cy="508000"/>
          </a:xfrm>
        </p:grpSpPr>
        <p:sp>
          <p:nvSpPr>
            <p:cNvPr name="Freeform 6" id="6"/>
            <p:cNvSpPr/>
            <p:nvPr/>
          </p:nvSpPr>
          <p:spPr>
            <a:xfrm>
              <a:off x="0" y="215900"/>
              <a:ext cx="1716767" cy="76200"/>
            </a:xfrm>
            <a:custGeom>
              <a:avLst/>
              <a:gdLst/>
              <a:ahLst/>
              <a:cxnLst/>
              <a:rect r="r" b="b" t="t" l="l"/>
              <a:pathLst>
                <a:path h="76200" w="1716767">
                  <a:moveTo>
                    <a:pt x="0" y="0"/>
                  </a:moveTo>
                  <a:lnTo>
                    <a:pt x="1716767" y="0"/>
                  </a:lnTo>
                  <a:lnTo>
                    <a:pt x="1716767" y="76200"/>
                  </a:lnTo>
                  <a:lnTo>
                    <a:pt x="0" y="76200"/>
                  </a:lnTo>
                  <a:close/>
                </a:path>
              </a:pathLst>
            </a:custGeom>
            <a:solidFill>
              <a:srgbClr val="111B1E"/>
            </a:solidFill>
          </p:spPr>
        </p:sp>
        <p:sp>
          <p:nvSpPr>
            <p:cNvPr name="Freeform 7" id="7"/>
            <p:cNvSpPr/>
            <p:nvPr/>
          </p:nvSpPr>
          <p:spPr>
            <a:xfrm>
              <a:off x="1638027" y="1270"/>
              <a:ext cx="374650" cy="505460"/>
            </a:xfrm>
            <a:custGeom>
              <a:avLst/>
              <a:gdLst/>
              <a:ahLst/>
              <a:cxnLst/>
              <a:rect r="r" b="b" t="t" l="l"/>
              <a:pathLst>
                <a:path h="505460" w="374650">
                  <a:moveTo>
                    <a:pt x="0" y="505460"/>
                  </a:moveTo>
                  <a:lnTo>
                    <a:pt x="0" y="0"/>
                  </a:lnTo>
                  <a:lnTo>
                    <a:pt x="374650" y="252730"/>
                  </a:lnTo>
                  <a:close/>
                </a:path>
              </a:pathLst>
            </a:custGeom>
            <a:solidFill>
              <a:srgbClr val="111B1E"/>
            </a:solidFill>
          </p:spPr>
        </p:sp>
      </p:grpSp>
      <p:pic>
        <p:nvPicPr>
          <p:cNvPr name="Picture 8" id="8"/>
          <p:cNvPicPr>
            <a:picLocks noChangeAspect="true"/>
          </p:cNvPicPr>
          <p:nvPr/>
        </p:nvPicPr>
        <p:blipFill>
          <a:blip r:embed="rId2"/>
          <a:srcRect l="0" t="0" r="0" b="0"/>
          <a:stretch>
            <a:fillRect/>
          </a:stretch>
        </p:blipFill>
        <p:spPr>
          <a:xfrm flipH="false" flipV="false" rot="0">
            <a:off x="1028700" y="3997271"/>
            <a:ext cx="5125555" cy="2487285"/>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3916461" y="646149"/>
            <a:ext cx="3618838" cy="2889349"/>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3017367" y="3997271"/>
            <a:ext cx="4517931" cy="669323"/>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2656910" y="5174245"/>
            <a:ext cx="4878388" cy="1310311"/>
          </a:xfrm>
          <a:prstGeom prst="rect">
            <a:avLst/>
          </a:prstGeom>
        </p:spPr>
      </p:pic>
      <p:sp>
        <p:nvSpPr>
          <p:cNvPr name="TextBox 12" id="12"/>
          <p:cNvSpPr txBox="true"/>
          <p:nvPr/>
        </p:nvSpPr>
        <p:spPr>
          <a:xfrm rot="0">
            <a:off x="1028700" y="933450"/>
            <a:ext cx="10503594" cy="821056"/>
          </a:xfrm>
          <a:prstGeom prst="rect">
            <a:avLst/>
          </a:prstGeom>
        </p:spPr>
        <p:txBody>
          <a:bodyPr anchor="t" rtlCol="false" tIns="0" lIns="0" bIns="0" rIns="0">
            <a:spAutoFit/>
          </a:bodyPr>
          <a:lstStyle/>
          <a:p>
            <a:pPr>
              <a:lnSpc>
                <a:spcPts val="6719"/>
              </a:lnSpc>
              <a:spcBef>
                <a:spcPct val="0"/>
              </a:spcBef>
            </a:pPr>
            <a:r>
              <a:rPr lang="en-US" sz="4799" spc="95">
                <a:solidFill>
                  <a:srgbClr val="111B1E"/>
                </a:solidFill>
                <a:latin typeface="Poppins Light"/>
              </a:rPr>
              <a:t>MANAGERIAL INSIGHTS</a:t>
            </a:r>
          </a:p>
        </p:txBody>
      </p:sp>
      <p:sp>
        <p:nvSpPr>
          <p:cNvPr name="TextBox 13" id="13"/>
          <p:cNvSpPr txBox="true"/>
          <p:nvPr/>
        </p:nvSpPr>
        <p:spPr>
          <a:xfrm rot="0">
            <a:off x="1159314" y="7049084"/>
            <a:ext cx="3103033" cy="1930111"/>
          </a:xfrm>
          <a:prstGeom prst="rect">
            <a:avLst/>
          </a:prstGeom>
        </p:spPr>
        <p:txBody>
          <a:bodyPr anchor="t" rtlCol="false" tIns="0" lIns="0" bIns="0" rIns="0">
            <a:spAutoFit/>
          </a:bodyPr>
          <a:lstStyle/>
          <a:p>
            <a:pPr>
              <a:lnSpc>
                <a:spcPts val="3109"/>
              </a:lnSpc>
              <a:spcBef>
                <a:spcPct val="0"/>
              </a:spcBef>
            </a:pPr>
            <a:r>
              <a:rPr lang="en-US" sz="1943" spc="38">
                <a:solidFill>
                  <a:srgbClr val="111B1E"/>
                </a:solidFill>
                <a:latin typeface="Poppins Light"/>
              </a:rPr>
              <a:t>R-squared value – 0.770</a:t>
            </a:r>
          </a:p>
          <a:p>
            <a:pPr>
              <a:lnSpc>
                <a:spcPts val="3109"/>
              </a:lnSpc>
              <a:spcBef>
                <a:spcPct val="0"/>
              </a:spcBef>
            </a:pPr>
          </a:p>
          <a:p>
            <a:pPr>
              <a:lnSpc>
                <a:spcPts val="3109"/>
              </a:lnSpc>
              <a:spcBef>
                <a:spcPct val="0"/>
              </a:spcBef>
            </a:pPr>
            <a:r>
              <a:rPr lang="en-US" sz="1943" spc="38">
                <a:solidFill>
                  <a:srgbClr val="111B1E"/>
                </a:solidFill>
                <a:latin typeface="Poppins Light"/>
              </a:rPr>
              <a:t>R2 value – 0.765</a:t>
            </a:r>
          </a:p>
          <a:p>
            <a:pPr>
              <a:lnSpc>
                <a:spcPts val="3109"/>
              </a:lnSpc>
              <a:spcBef>
                <a:spcPct val="0"/>
              </a:spcBef>
            </a:pPr>
          </a:p>
          <a:p>
            <a:pPr>
              <a:lnSpc>
                <a:spcPts val="3109"/>
              </a:lnSpc>
              <a:spcBef>
                <a:spcPct val="0"/>
              </a:spcBef>
            </a:pPr>
            <a:r>
              <a:rPr lang="en-US" sz="1943" spc="38">
                <a:solidFill>
                  <a:srgbClr val="111B1E"/>
                </a:solidFill>
                <a:latin typeface="Poppins Light"/>
              </a:rPr>
              <a:t>RMSE Value  - 0.251</a:t>
            </a:r>
          </a:p>
        </p:txBody>
      </p:sp>
      <p:sp>
        <p:nvSpPr>
          <p:cNvPr name="TextBox 14" id="14"/>
          <p:cNvSpPr txBox="true"/>
          <p:nvPr/>
        </p:nvSpPr>
        <p:spPr>
          <a:xfrm rot="0">
            <a:off x="1028700" y="2716476"/>
            <a:ext cx="10696337" cy="1280795"/>
          </a:xfrm>
          <a:prstGeom prst="rect">
            <a:avLst/>
          </a:prstGeom>
        </p:spPr>
        <p:txBody>
          <a:bodyPr anchor="t" rtlCol="false" tIns="0" lIns="0" bIns="0" rIns="0">
            <a:spAutoFit/>
          </a:bodyPr>
          <a:lstStyle/>
          <a:p>
            <a:pPr algn="just">
              <a:lnSpc>
                <a:spcPts val="2559"/>
              </a:lnSpc>
            </a:pPr>
            <a:r>
              <a:rPr lang="en-US" sz="1599" spc="31">
                <a:solidFill>
                  <a:srgbClr val="111B1E"/>
                </a:solidFill>
                <a:latin typeface="Poppins Light"/>
              </a:rPr>
              <a:t>Out of all the dummy columns created with the help of one-hot encoding,</a:t>
            </a:r>
          </a:p>
          <a:p>
            <a:pPr algn="just">
              <a:lnSpc>
                <a:spcPts val="2559"/>
              </a:lnSpc>
            </a:pPr>
            <a:r>
              <a:rPr lang="en-US" sz="1599" spc="31">
                <a:solidFill>
                  <a:srgbClr val="111B1E"/>
                </a:solidFill>
                <a:latin typeface="Poppins Light"/>
              </a:rPr>
              <a:t> the values that you see to right side of the slide have a bigger impact on the Price of the house as they</a:t>
            </a:r>
          </a:p>
          <a:p>
            <a:pPr algn="just">
              <a:lnSpc>
                <a:spcPts val="2559"/>
              </a:lnSpc>
            </a:pPr>
            <a:r>
              <a:rPr lang="en-US" sz="1599" spc="31">
                <a:solidFill>
                  <a:srgbClr val="111B1E"/>
                </a:solidFill>
                <a:latin typeface="Poppins Light"/>
              </a:rPr>
              <a:t> have a high param value</a:t>
            </a:r>
          </a:p>
          <a:p>
            <a:pPr algn="just">
              <a:lnSpc>
                <a:spcPts val="25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B8C6DD"/>
        </a:solidFill>
      </p:bgPr>
    </p:bg>
    <p:spTree>
      <p:nvGrpSpPr>
        <p:cNvPr id="1" name=""/>
        <p:cNvGrpSpPr/>
        <p:nvPr/>
      </p:nvGrpSpPr>
      <p:grpSpPr>
        <a:xfrm>
          <a:off x="0" y="0"/>
          <a:ext cx="0" cy="0"/>
          <a:chOff x="0" y="0"/>
          <a:chExt cx="0" cy="0"/>
        </a:xfrm>
      </p:grpSpPr>
      <p:grpSp>
        <p:nvGrpSpPr>
          <p:cNvPr name="Group 2" id="2"/>
          <p:cNvGrpSpPr/>
          <p:nvPr/>
        </p:nvGrpSpPr>
        <p:grpSpPr>
          <a:xfrm rot="0">
            <a:off x="6695387" y="8052509"/>
            <a:ext cx="4385195" cy="822586"/>
            <a:chOff x="0" y="0"/>
            <a:chExt cx="5846927" cy="1096781"/>
          </a:xfrm>
        </p:grpSpPr>
        <p:sp>
          <p:nvSpPr>
            <p:cNvPr name="TextBox 3" id="3"/>
            <p:cNvSpPr txBox="true"/>
            <p:nvPr/>
          </p:nvSpPr>
          <p:spPr>
            <a:xfrm rot="0">
              <a:off x="0" y="-38100"/>
              <a:ext cx="5846927" cy="463499"/>
            </a:xfrm>
            <a:prstGeom prst="rect">
              <a:avLst/>
            </a:prstGeom>
          </p:spPr>
          <p:txBody>
            <a:bodyPr anchor="t" rtlCol="false" tIns="0" lIns="0" bIns="0" rIns="0">
              <a:spAutoFit/>
            </a:bodyPr>
            <a:lstStyle/>
            <a:p>
              <a:pPr algn="ctr">
                <a:lnSpc>
                  <a:spcPts val="2940"/>
                </a:lnSpc>
                <a:spcBef>
                  <a:spcPct val="0"/>
                </a:spcBef>
              </a:pPr>
              <a:r>
                <a:rPr lang="en-US" sz="2100" spc="21">
                  <a:solidFill>
                    <a:srgbClr val="111B1E"/>
                  </a:solidFill>
                  <a:latin typeface="Poppins Medium"/>
                </a:rPr>
                <a:t>Group 6</a:t>
              </a:r>
            </a:p>
          </p:txBody>
        </p:sp>
        <p:sp>
          <p:nvSpPr>
            <p:cNvPr name="TextBox 4" id="4"/>
            <p:cNvSpPr txBox="true"/>
            <p:nvPr/>
          </p:nvSpPr>
          <p:spPr>
            <a:xfrm rot="0">
              <a:off x="0" y="692616"/>
              <a:ext cx="5846927" cy="404164"/>
            </a:xfrm>
            <a:prstGeom prst="rect">
              <a:avLst/>
            </a:prstGeom>
          </p:spPr>
          <p:txBody>
            <a:bodyPr anchor="t" rtlCol="false" tIns="0" lIns="0" bIns="0" rIns="0">
              <a:spAutoFit/>
            </a:bodyPr>
            <a:lstStyle/>
            <a:p>
              <a:pPr algn="ctr">
                <a:lnSpc>
                  <a:spcPts val="2880"/>
                </a:lnSpc>
              </a:pPr>
            </a:p>
          </p:txBody>
        </p:sp>
      </p:grpSp>
      <p:sp>
        <p:nvSpPr>
          <p:cNvPr name="AutoShape 5" id="5"/>
          <p:cNvSpPr/>
          <p:nvPr/>
        </p:nvSpPr>
        <p:spPr>
          <a:xfrm rot="0">
            <a:off x="1665663" y="7405940"/>
            <a:ext cx="14956674" cy="9525"/>
          </a:xfrm>
          <a:prstGeom prst="rect">
            <a:avLst/>
          </a:prstGeom>
          <a:solidFill>
            <a:srgbClr val="111B1E"/>
          </a:solidFill>
        </p:spPr>
      </p:sp>
      <p:sp>
        <p:nvSpPr>
          <p:cNvPr name="TextBox 6" id="6"/>
          <p:cNvSpPr txBox="true"/>
          <p:nvPr/>
        </p:nvSpPr>
        <p:spPr>
          <a:xfrm rot="0">
            <a:off x="2562134" y="4217025"/>
            <a:ext cx="13163732" cy="1462425"/>
          </a:xfrm>
          <a:prstGeom prst="rect">
            <a:avLst/>
          </a:prstGeom>
        </p:spPr>
        <p:txBody>
          <a:bodyPr anchor="t" rtlCol="false" tIns="0" lIns="0" bIns="0" rIns="0">
            <a:spAutoFit/>
          </a:bodyPr>
          <a:lstStyle/>
          <a:p>
            <a:pPr algn="ctr">
              <a:lnSpc>
                <a:spcPts val="11519"/>
              </a:lnSpc>
            </a:pPr>
            <a:r>
              <a:rPr lang="en-US" sz="9600">
                <a:solidFill>
                  <a:srgbClr val="111B1E"/>
                </a:solidFill>
                <a:latin typeface="RoxboroughCF"/>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C6DD"/>
        </a:solidFill>
      </p:bgPr>
    </p:bg>
    <p:spTree>
      <p:nvGrpSpPr>
        <p:cNvPr id="1" name=""/>
        <p:cNvGrpSpPr/>
        <p:nvPr/>
      </p:nvGrpSpPr>
      <p:grpSpPr>
        <a:xfrm>
          <a:off x="0" y="0"/>
          <a:ext cx="0" cy="0"/>
          <a:chOff x="0" y="0"/>
          <a:chExt cx="0" cy="0"/>
        </a:xfrm>
      </p:grpSpPr>
      <p:sp>
        <p:nvSpPr>
          <p:cNvPr name="AutoShape 2" id="2"/>
          <p:cNvSpPr/>
          <p:nvPr/>
        </p:nvSpPr>
        <p:spPr>
          <a:xfrm rot="0">
            <a:off x="1755150" y="2881477"/>
            <a:ext cx="11775540" cy="9525"/>
          </a:xfrm>
          <a:prstGeom prst="rect">
            <a:avLst/>
          </a:prstGeom>
          <a:solidFill>
            <a:srgbClr val="111B1E"/>
          </a:solidFill>
        </p:spPr>
      </p:sp>
      <p:grpSp>
        <p:nvGrpSpPr>
          <p:cNvPr name="Group 3" id="3"/>
          <p:cNvGrpSpPr/>
          <p:nvPr/>
        </p:nvGrpSpPr>
        <p:grpSpPr>
          <a:xfrm rot="0">
            <a:off x="16597513" y="9091265"/>
            <a:ext cx="661787" cy="167035"/>
            <a:chOff x="0" y="0"/>
            <a:chExt cx="2012677" cy="508000"/>
          </a:xfrm>
        </p:grpSpPr>
        <p:sp>
          <p:nvSpPr>
            <p:cNvPr name="Freeform 4" id="4"/>
            <p:cNvSpPr/>
            <p:nvPr/>
          </p:nvSpPr>
          <p:spPr>
            <a:xfrm>
              <a:off x="0" y="215900"/>
              <a:ext cx="1716767" cy="76200"/>
            </a:xfrm>
            <a:custGeom>
              <a:avLst/>
              <a:gdLst/>
              <a:ahLst/>
              <a:cxnLst/>
              <a:rect r="r" b="b" t="t" l="l"/>
              <a:pathLst>
                <a:path h="76200" w="1716767">
                  <a:moveTo>
                    <a:pt x="0" y="0"/>
                  </a:moveTo>
                  <a:lnTo>
                    <a:pt x="1716767" y="0"/>
                  </a:lnTo>
                  <a:lnTo>
                    <a:pt x="1716767" y="76200"/>
                  </a:lnTo>
                  <a:lnTo>
                    <a:pt x="0" y="76200"/>
                  </a:lnTo>
                  <a:close/>
                </a:path>
              </a:pathLst>
            </a:custGeom>
            <a:solidFill>
              <a:srgbClr val="111B1E"/>
            </a:solidFill>
          </p:spPr>
        </p:sp>
        <p:sp>
          <p:nvSpPr>
            <p:cNvPr name="Freeform 5" id="5"/>
            <p:cNvSpPr/>
            <p:nvPr/>
          </p:nvSpPr>
          <p:spPr>
            <a:xfrm>
              <a:off x="1638027" y="1270"/>
              <a:ext cx="374650" cy="505460"/>
            </a:xfrm>
            <a:custGeom>
              <a:avLst/>
              <a:gdLst/>
              <a:ahLst/>
              <a:cxnLst/>
              <a:rect r="r" b="b" t="t" l="l"/>
              <a:pathLst>
                <a:path h="505460" w="374650">
                  <a:moveTo>
                    <a:pt x="0" y="505460"/>
                  </a:moveTo>
                  <a:lnTo>
                    <a:pt x="0" y="0"/>
                  </a:lnTo>
                  <a:lnTo>
                    <a:pt x="374650" y="252730"/>
                  </a:lnTo>
                  <a:close/>
                </a:path>
              </a:pathLst>
            </a:custGeom>
            <a:solidFill>
              <a:srgbClr val="111B1E"/>
            </a:solidFill>
          </p:spPr>
        </p:sp>
      </p:grpSp>
      <p:pic>
        <p:nvPicPr>
          <p:cNvPr name="Picture 6" id="6"/>
          <p:cNvPicPr>
            <a:picLocks noChangeAspect="true"/>
          </p:cNvPicPr>
          <p:nvPr/>
        </p:nvPicPr>
        <p:blipFill>
          <a:blip r:embed="rId2"/>
          <a:srcRect l="0" t="0" r="0" b="0"/>
          <a:stretch>
            <a:fillRect/>
          </a:stretch>
        </p:blipFill>
        <p:spPr>
          <a:xfrm flipH="false" flipV="false" rot="0">
            <a:off x="9845675" y="2891002"/>
            <a:ext cx="8442325" cy="4332833"/>
          </a:xfrm>
          <a:prstGeom prst="rect">
            <a:avLst/>
          </a:prstGeom>
        </p:spPr>
      </p:pic>
      <p:sp>
        <p:nvSpPr>
          <p:cNvPr name="TextBox 7" id="7"/>
          <p:cNvSpPr txBox="true"/>
          <p:nvPr/>
        </p:nvSpPr>
        <p:spPr>
          <a:xfrm rot="-5400000">
            <a:off x="-3466530" y="4536172"/>
            <a:ext cx="8579018" cy="1214655"/>
          </a:xfrm>
          <a:prstGeom prst="rect">
            <a:avLst/>
          </a:prstGeom>
        </p:spPr>
        <p:txBody>
          <a:bodyPr anchor="t" rtlCol="false" tIns="0" lIns="0" bIns="0" rIns="0">
            <a:spAutoFit/>
          </a:bodyPr>
          <a:lstStyle/>
          <a:p>
            <a:pPr>
              <a:lnSpc>
                <a:spcPts val="9555"/>
              </a:lnSpc>
            </a:pPr>
            <a:r>
              <a:rPr lang="en-US" sz="7962">
                <a:solidFill>
                  <a:srgbClr val="111B1E"/>
                </a:solidFill>
                <a:latin typeface="RoxboroughCF Italics"/>
              </a:rPr>
              <a:t>Business Aspects</a:t>
            </a:r>
          </a:p>
        </p:txBody>
      </p:sp>
      <p:grpSp>
        <p:nvGrpSpPr>
          <p:cNvPr name="Group 8" id="8"/>
          <p:cNvGrpSpPr/>
          <p:nvPr/>
        </p:nvGrpSpPr>
        <p:grpSpPr>
          <a:xfrm rot="0">
            <a:off x="1755150" y="1414705"/>
            <a:ext cx="8128806" cy="3552497"/>
            <a:chOff x="0" y="0"/>
            <a:chExt cx="10838408" cy="4736663"/>
          </a:xfrm>
        </p:grpSpPr>
        <p:sp>
          <p:nvSpPr>
            <p:cNvPr name="TextBox 9" id="9"/>
            <p:cNvSpPr txBox="true"/>
            <p:nvPr/>
          </p:nvSpPr>
          <p:spPr>
            <a:xfrm rot="0">
              <a:off x="0" y="-76200"/>
              <a:ext cx="10838408" cy="1713508"/>
            </a:xfrm>
            <a:prstGeom prst="rect">
              <a:avLst/>
            </a:prstGeom>
          </p:spPr>
          <p:txBody>
            <a:bodyPr anchor="t" rtlCol="false" tIns="0" lIns="0" bIns="0" rIns="0">
              <a:spAutoFit/>
            </a:bodyPr>
            <a:lstStyle/>
            <a:p>
              <a:pPr>
                <a:lnSpc>
                  <a:spcPts val="5221"/>
                </a:lnSpc>
                <a:spcBef>
                  <a:spcPct val="0"/>
                </a:spcBef>
              </a:pPr>
              <a:r>
                <a:rPr lang="en-US" sz="3729" spc="37">
                  <a:solidFill>
                    <a:srgbClr val="111B1E"/>
                  </a:solidFill>
                  <a:latin typeface="Poppins Medium"/>
                </a:rPr>
                <a:t>Online Property Valuation- Present and Future Scenario</a:t>
              </a:r>
            </a:p>
          </p:txBody>
        </p:sp>
        <p:sp>
          <p:nvSpPr>
            <p:cNvPr name="TextBox 10" id="10"/>
            <p:cNvSpPr txBox="true"/>
            <p:nvPr/>
          </p:nvSpPr>
          <p:spPr>
            <a:xfrm rot="0">
              <a:off x="0" y="2127653"/>
              <a:ext cx="10838408" cy="2609009"/>
            </a:xfrm>
            <a:prstGeom prst="rect">
              <a:avLst/>
            </a:prstGeom>
          </p:spPr>
          <p:txBody>
            <a:bodyPr anchor="t" rtlCol="false" tIns="0" lIns="0" bIns="0" rIns="0">
              <a:spAutoFit/>
            </a:bodyPr>
            <a:lstStyle/>
            <a:p>
              <a:pPr>
                <a:lnSpc>
                  <a:spcPts val="3994"/>
                </a:lnSpc>
              </a:pPr>
              <a:r>
                <a:rPr lang="en-US" sz="2496" spc="49">
                  <a:solidFill>
                    <a:srgbClr val="111B1E"/>
                  </a:solidFill>
                  <a:latin typeface="Poppins Light"/>
                </a:rPr>
                <a:t>Machine-Learning (ML) holds great promise for real estate valuation. But relevant, high quality and timely real estate data remain an expensive input.</a:t>
              </a:r>
            </a:p>
          </p:txBody>
        </p:sp>
      </p:grpSp>
      <p:sp>
        <p:nvSpPr>
          <p:cNvPr name="TextBox 11" id="11"/>
          <p:cNvSpPr txBox="true"/>
          <p:nvPr/>
        </p:nvSpPr>
        <p:spPr>
          <a:xfrm rot="0">
            <a:off x="1755150" y="5057775"/>
            <a:ext cx="6510142" cy="2483013"/>
          </a:xfrm>
          <a:prstGeom prst="rect">
            <a:avLst/>
          </a:prstGeom>
        </p:spPr>
        <p:txBody>
          <a:bodyPr anchor="t" rtlCol="false" tIns="0" lIns="0" bIns="0" rIns="0">
            <a:spAutoFit/>
          </a:bodyPr>
          <a:lstStyle/>
          <a:p>
            <a:pPr>
              <a:lnSpc>
                <a:spcPts val="3994"/>
              </a:lnSpc>
            </a:pPr>
            <a:r>
              <a:rPr lang="en-US" sz="2496" spc="49">
                <a:solidFill>
                  <a:srgbClr val="111B1E"/>
                </a:solidFill>
                <a:latin typeface="Poppins Light"/>
              </a:rPr>
              <a:t>In between transactions, real estate professionals and investors need to rely on valuations — the most likely price to be obtained in the market had the property been put up for sale.</a:t>
            </a:r>
          </a:p>
        </p:txBody>
      </p:sp>
      <p:sp>
        <p:nvSpPr>
          <p:cNvPr name="TextBox 12" id="12"/>
          <p:cNvSpPr txBox="true"/>
          <p:nvPr/>
        </p:nvSpPr>
        <p:spPr>
          <a:xfrm rot="0">
            <a:off x="1755150" y="8063235"/>
            <a:ext cx="13472513" cy="1544483"/>
          </a:xfrm>
          <a:prstGeom prst="rect">
            <a:avLst/>
          </a:prstGeom>
        </p:spPr>
        <p:txBody>
          <a:bodyPr anchor="t" rtlCol="false" tIns="0" lIns="0" bIns="0" rIns="0">
            <a:spAutoFit/>
          </a:bodyPr>
          <a:lstStyle/>
          <a:p>
            <a:pPr>
              <a:lnSpc>
                <a:spcPts val="4154"/>
              </a:lnSpc>
            </a:pPr>
            <a:r>
              <a:rPr lang="en-US" sz="2596" spc="51">
                <a:solidFill>
                  <a:srgbClr val="111B1E"/>
                </a:solidFill>
                <a:latin typeface="Poppins Light"/>
              </a:rPr>
              <a:t>Regression algorithms predict the continuous value i.e. the expected price of a house and we have used Multiple Linear Regression to train and test the data and come up with an accurate model.</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0F2F4"/>
        </a:solidFill>
      </p:bgPr>
    </p:bg>
    <p:spTree>
      <p:nvGrpSpPr>
        <p:cNvPr id="1" name=""/>
        <p:cNvGrpSpPr/>
        <p:nvPr/>
      </p:nvGrpSpPr>
      <p:grpSpPr>
        <a:xfrm>
          <a:off x="0" y="0"/>
          <a:ext cx="0" cy="0"/>
          <a:chOff x="0" y="0"/>
          <a:chExt cx="0" cy="0"/>
        </a:xfrm>
      </p:grpSpPr>
      <p:sp>
        <p:nvSpPr>
          <p:cNvPr name="AutoShape 2" id="2"/>
          <p:cNvSpPr/>
          <p:nvPr/>
        </p:nvSpPr>
        <p:spPr>
          <a:xfrm rot="0">
            <a:off x="2392355" y="5478588"/>
            <a:ext cx="13503290" cy="9547"/>
          </a:xfrm>
          <a:prstGeom prst="rect">
            <a:avLst/>
          </a:prstGeom>
          <a:solidFill>
            <a:srgbClr val="535D6B"/>
          </a:solidFill>
        </p:spPr>
      </p:sp>
      <p:grpSp>
        <p:nvGrpSpPr>
          <p:cNvPr name="Group 3" id="3"/>
          <p:cNvGrpSpPr/>
          <p:nvPr/>
        </p:nvGrpSpPr>
        <p:grpSpPr>
          <a:xfrm rot="0">
            <a:off x="1246883" y="6074883"/>
            <a:ext cx="2582032" cy="2099381"/>
            <a:chOff x="0" y="0"/>
            <a:chExt cx="3442710" cy="2799174"/>
          </a:xfrm>
        </p:grpSpPr>
        <p:sp>
          <p:nvSpPr>
            <p:cNvPr name="TextBox 4" id="4"/>
            <p:cNvSpPr txBox="true"/>
            <p:nvPr/>
          </p:nvSpPr>
          <p:spPr>
            <a:xfrm rot="0">
              <a:off x="0" y="-38100"/>
              <a:ext cx="3442710" cy="462280"/>
            </a:xfrm>
            <a:prstGeom prst="rect">
              <a:avLst/>
            </a:prstGeom>
          </p:spPr>
          <p:txBody>
            <a:bodyPr anchor="t" rtlCol="false" tIns="0" lIns="0" bIns="0" rIns="0">
              <a:spAutoFit/>
            </a:bodyPr>
            <a:lstStyle/>
            <a:p>
              <a:pPr algn="ctr">
                <a:lnSpc>
                  <a:spcPts val="2940"/>
                </a:lnSpc>
                <a:spcBef>
                  <a:spcPct val="0"/>
                </a:spcBef>
              </a:pPr>
              <a:r>
                <a:rPr lang="en-US" sz="2100" spc="21">
                  <a:solidFill>
                    <a:srgbClr val="535D6B"/>
                  </a:solidFill>
                  <a:latin typeface="Poppins Medium"/>
                </a:rPr>
                <a:t>Define Objective</a:t>
              </a:r>
            </a:p>
          </p:txBody>
        </p:sp>
        <p:sp>
          <p:nvSpPr>
            <p:cNvPr name="TextBox 5" id="5"/>
            <p:cNvSpPr txBox="true"/>
            <p:nvPr/>
          </p:nvSpPr>
          <p:spPr>
            <a:xfrm rot="0">
              <a:off x="0" y="681873"/>
              <a:ext cx="3442710" cy="2117302"/>
            </a:xfrm>
            <a:prstGeom prst="rect">
              <a:avLst/>
            </a:prstGeom>
          </p:spPr>
          <p:txBody>
            <a:bodyPr anchor="t" rtlCol="false" tIns="0" lIns="0" bIns="0" rIns="0">
              <a:spAutoFit/>
            </a:bodyPr>
            <a:lstStyle/>
            <a:p>
              <a:pPr algn="ctr">
                <a:lnSpc>
                  <a:spcPts val="2559"/>
                </a:lnSpc>
              </a:pPr>
              <a:r>
                <a:rPr lang="en-US" sz="1599" spc="31">
                  <a:solidFill>
                    <a:srgbClr val="535D6B"/>
                  </a:solidFill>
                  <a:latin typeface="Poppins Light"/>
                </a:rPr>
                <a:t>•Define measurable and quantifiable goals</a:t>
              </a:r>
            </a:p>
            <a:p>
              <a:pPr algn="ctr">
                <a:lnSpc>
                  <a:spcPts val="2559"/>
                </a:lnSpc>
              </a:pPr>
              <a:r>
                <a:rPr lang="en-US" sz="1599" spc="31">
                  <a:solidFill>
                    <a:srgbClr val="535D6B"/>
                  </a:solidFill>
                  <a:latin typeface="Poppins Light"/>
                </a:rPr>
                <a:t>•Use this stage to learn about the problem</a:t>
              </a:r>
            </a:p>
            <a:p>
              <a:pPr algn="ctr">
                <a:lnSpc>
                  <a:spcPts val="2559"/>
                </a:lnSpc>
              </a:pPr>
            </a:p>
          </p:txBody>
        </p:sp>
      </p:grpSp>
      <p:grpSp>
        <p:nvGrpSpPr>
          <p:cNvPr name="Group 6" id="6"/>
          <p:cNvGrpSpPr/>
          <p:nvPr/>
        </p:nvGrpSpPr>
        <p:grpSpPr>
          <a:xfrm rot="0">
            <a:off x="4546795" y="6074883"/>
            <a:ext cx="2582032" cy="2099381"/>
            <a:chOff x="0" y="0"/>
            <a:chExt cx="3442710" cy="2799174"/>
          </a:xfrm>
        </p:grpSpPr>
        <p:sp>
          <p:nvSpPr>
            <p:cNvPr name="TextBox 7" id="7"/>
            <p:cNvSpPr txBox="true"/>
            <p:nvPr/>
          </p:nvSpPr>
          <p:spPr>
            <a:xfrm rot="0">
              <a:off x="0" y="-38100"/>
              <a:ext cx="3442710" cy="462280"/>
            </a:xfrm>
            <a:prstGeom prst="rect">
              <a:avLst/>
            </a:prstGeom>
          </p:spPr>
          <p:txBody>
            <a:bodyPr anchor="t" rtlCol="false" tIns="0" lIns="0" bIns="0" rIns="0">
              <a:spAutoFit/>
            </a:bodyPr>
            <a:lstStyle/>
            <a:p>
              <a:pPr algn="ctr">
                <a:lnSpc>
                  <a:spcPts val="2940"/>
                </a:lnSpc>
                <a:spcBef>
                  <a:spcPct val="0"/>
                </a:spcBef>
              </a:pPr>
              <a:r>
                <a:rPr lang="en-US" sz="2100" spc="21">
                  <a:solidFill>
                    <a:srgbClr val="535D6B"/>
                  </a:solidFill>
                  <a:latin typeface="Poppins Medium"/>
                </a:rPr>
                <a:t>Data Preparation</a:t>
              </a:r>
            </a:p>
          </p:txBody>
        </p:sp>
        <p:sp>
          <p:nvSpPr>
            <p:cNvPr name="TextBox 8" id="8"/>
            <p:cNvSpPr txBox="true"/>
            <p:nvPr/>
          </p:nvSpPr>
          <p:spPr>
            <a:xfrm rot="0">
              <a:off x="0" y="681873"/>
              <a:ext cx="3442710" cy="2117302"/>
            </a:xfrm>
            <a:prstGeom prst="rect">
              <a:avLst/>
            </a:prstGeom>
          </p:spPr>
          <p:txBody>
            <a:bodyPr anchor="t" rtlCol="false" tIns="0" lIns="0" bIns="0" rIns="0">
              <a:spAutoFit/>
            </a:bodyPr>
            <a:lstStyle/>
            <a:p>
              <a:pPr algn="ctr">
                <a:lnSpc>
                  <a:spcPts val="2559"/>
                </a:lnSpc>
              </a:pPr>
              <a:r>
                <a:rPr lang="en-US" sz="1599" spc="31">
                  <a:solidFill>
                    <a:srgbClr val="535D6B"/>
                  </a:solidFill>
                  <a:latin typeface="Poppins Light"/>
                </a:rPr>
                <a:t>•Normalization</a:t>
              </a:r>
            </a:p>
            <a:p>
              <a:pPr algn="ctr">
                <a:lnSpc>
                  <a:spcPts val="2559"/>
                </a:lnSpc>
              </a:pPr>
              <a:r>
                <a:rPr lang="en-US" sz="1599" spc="31">
                  <a:solidFill>
                    <a:srgbClr val="535D6B"/>
                  </a:solidFill>
                  <a:latin typeface="Poppins Light"/>
                </a:rPr>
                <a:t>•Transformation</a:t>
              </a:r>
            </a:p>
            <a:p>
              <a:pPr algn="ctr">
                <a:lnSpc>
                  <a:spcPts val="2559"/>
                </a:lnSpc>
              </a:pPr>
              <a:r>
                <a:rPr lang="en-US" sz="1599" spc="31">
                  <a:solidFill>
                    <a:srgbClr val="535D6B"/>
                  </a:solidFill>
                  <a:latin typeface="Poppins Light"/>
                </a:rPr>
                <a:t>•Missing Values </a:t>
              </a:r>
            </a:p>
            <a:p>
              <a:pPr algn="ctr">
                <a:lnSpc>
                  <a:spcPts val="2559"/>
                </a:lnSpc>
              </a:pPr>
              <a:r>
                <a:rPr lang="en-US" sz="1599" spc="31">
                  <a:solidFill>
                    <a:srgbClr val="535D6B"/>
                  </a:solidFill>
                  <a:latin typeface="Poppins Light"/>
                </a:rPr>
                <a:t>•Outliers</a:t>
              </a:r>
            </a:p>
            <a:p>
              <a:pPr algn="ctr">
                <a:lnSpc>
                  <a:spcPts val="2559"/>
                </a:lnSpc>
              </a:pPr>
            </a:p>
          </p:txBody>
        </p:sp>
      </p:grpSp>
      <p:grpSp>
        <p:nvGrpSpPr>
          <p:cNvPr name="Group 9" id="9"/>
          <p:cNvGrpSpPr/>
          <p:nvPr/>
        </p:nvGrpSpPr>
        <p:grpSpPr>
          <a:xfrm rot="0">
            <a:off x="7846706" y="6074883"/>
            <a:ext cx="2582032" cy="2423231"/>
            <a:chOff x="0" y="0"/>
            <a:chExt cx="3442710" cy="3230974"/>
          </a:xfrm>
        </p:grpSpPr>
        <p:sp>
          <p:nvSpPr>
            <p:cNvPr name="TextBox 10" id="10"/>
            <p:cNvSpPr txBox="true"/>
            <p:nvPr/>
          </p:nvSpPr>
          <p:spPr>
            <a:xfrm rot="0">
              <a:off x="0" y="-38100"/>
              <a:ext cx="3442710" cy="462280"/>
            </a:xfrm>
            <a:prstGeom prst="rect">
              <a:avLst/>
            </a:prstGeom>
          </p:spPr>
          <p:txBody>
            <a:bodyPr anchor="t" rtlCol="false" tIns="0" lIns="0" bIns="0" rIns="0">
              <a:spAutoFit/>
            </a:bodyPr>
            <a:lstStyle/>
            <a:p>
              <a:pPr algn="ctr">
                <a:lnSpc>
                  <a:spcPts val="2940"/>
                </a:lnSpc>
                <a:spcBef>
                  <a:spcPct val="0"/>
                </a:spcBef>
              </a:pPr>
              <a:r>
                <a:rPr lang="en-US" sz="2100" spc="21">
                  <a:solidFill>
                    <a:srgbClr val="535D6B"/>
                  </a:solidFill>
                  <a:latin typeface="Poppins Medium"/>
                </a:rPr>
                <a:t>Model Building</a:t>
              </a:r>
            </a:p>
          </p:txBody>
        </p:sp>
        <p:sp>
          <p:nvSpPr>
            <p:cNvPr name="TextBox 11" id="11"/>
            <p:cNvSpPr txBox="true"/>
            <p:nvPr/>
          </p:nvSpPr>
          <p:spPr>
            <a:xfrm rot="0">
              <a:off x="0" y="681873"/>
              <a:ext cx="3442710" cy="2549102"/>
            </a:xfrm>
            <a:prstGeom prst="rect">
              <a:avLst/>
            </a:prstGeom>
          </p:spPr>
          <p:txBody>
            <a:bodyPr anchor="t" rtlCol="false" tIns="0" lIns="0" bIns="0" rIns="0">
              <a:spAutoFit/>
            </a:bodyPr>
            <a:lstStyle/>
            <a:p>
              <a:pPr algn="ctr">
                <a:lnSpc>
                  <a:spcPts val="2559"/>
                </a:lnSpc>
              </a:pPr>
              <a:r>
                <a:rPr lang="en-US" sz="1599" spc="31">
                  <a:solidFill>
                    <a:srgbClr val="535D6B"/>
                  </a:solidFill>
                  <a:latin typeface="Poppins Light"/>
                </a:rPr>
                <a:t>•Data Splitting</a:t>
              </a:r>
            </a:p>
            <a:p>
              <a:pPr algn="ctr">
                <a:lnSpc>
                  <a:spcPts val="2559"/>
                </a:lnSpc>
              </a:pPr>
              <a:r>
                <a:rPr lang="en-US" sz="1599" spc="31">
                  <a:solidFill>
                    <a:srgbClr val="535D6B"/>
                  </a:solidFill>
                  <a:latin typeface="Poppins Light"/>
                </a:rPr>
                <a:t>•Features Engineering</a:t>
              </a:r>
            </a:p>
            <a:p>
              <a:pPr algn="ctr">
                <a:lnSpc>
                  <a:spcPts val="2559"/>
                </a:lnSpc>
              </a:pPr>
              <a:r>
                <a:rPr lang="en-US" sz="1599" spc="31">
                  <a:solidFill>
                    <a:srgbClr val="535D6B"/>
                  </a:solidFill>
                  <a:latin typeface="Poppins Light"/>
                </a:rPr>
                <a:t>•Estimating Performance</a:t>
              </a:r>
            </a:p>
            <a:p>
              <a:pPr algn="ctr">
                <a:lnSpc>
                  <a:spcPts val="2559"/>
                </a:lnSpc>
              </a:pPr>
              <a:r>
                <a:rPr lang="en-US" sz="1599" spc="31">
                  <a:solidFill>
                    <a:srgbClr val="535D6B"/>
                  </a:solidFill>
                  <a:latin typeface="Poppins Light"/>
                </a:rPr>
                <a:t>•Evaluation and Model Selection </a:t>
              </a:r>
            </a:p>
            <a:p>
              <a:pPr algn="ctr">
                <a:lnSpc>
                  <a:spcPts val="2559"/>
                </a:lnSpc>
              </a:pPr>
            </a:p>
          </p:txBody>
        </p:sp>
      </p:grpSp>
      <p:grpSp>
        <p:nvGrpSpPr>
          <p:cNvPr name="Group 12" id="12"/>
          <p:cNvGrpSpPr/>
          <p:nvPr/>
        </p:nvGrpSpPr>
        <p:grpSpPr>
          <a:xfrm rot="0">
            <a:off x="11146618" y="6074883"/>
            <a:ext cx="2582032" cy="3070931"/>
            <a:chOff x="0" y="0"/>
            <a:chExt cx="3442710" cy="4094574"/>
          </a:xfrm>
        </p:grpSpPr>
        <p:sp>
          <p:nvSpPr>
            <p:cNvPr name="TextBox 13" id="13"/>
            <p:cNvSpPr txBox="true"/>
            <p:nvPr/>
          </p:nvSpPr>
          <p:spPr>
            <a:xfrm rot="0">
              <a:off x="0" y="-38100"/>
              <a:ext cx="3442710" cy="462280"/>
            </a:xfrm>
            <a:prstGeom prst="rect">
              <a:avLst/>
            </a:prstGeom>
          </p:spPr>
          <p:txBody>
            <a:bodyPr anchor="t" rtlCol="false" tIns="0" lIns="0" bIns="0" rIns="0">
              <a:spAutoFit/>
            </a:bodyPr>
            <a:lstStyle/>
            <a:p>
              <a:pPr algn="ctr">
                <a:lnSpc>
                  <a:spcPts val="2940"/>
                </a:lnSpc>
                <a:spcBef>
                  <a:spcPct val="0"/>
                </a:spcBef>
              </a:pPr>
              <a:r>
                <a:rPr lang="en-US" sz="2100" spc="21">
                  <a:solidFill>
                    <a:srgbClr val="535D6B"/>
                  </a:solidFill>
                  <a:latin typeface="Poppins Medium"/>
                </a:rPr>
                <a:t>Model Evaluation</a:t>
              </a:r>
            </a:p>
          </p:txBody>
        </p:sp>
        <p:sp>
          <p:nvSpPr>
            <p:cNvPr name="TextBox 14" id="14"/>
            <p:cNvSpPr txBox="true"/>
            <p:nvPr/>
          </p:nvSpPr>
          <p:spPr>
            <a:xfrm rot="0">
              <a:off x="0" y="681873"/>
              <a:ext cx="3442710" cy="3412702"/>
            </a:xfrm>
            <a:prstGeom prst="rect">
              <a:avLst/>
            </a:prstGeom>
          </p:spPr>
          <p:txBody>
            <a:bodyPr anchor="t" rtlCol="false" tIns="0" lIns="0" bIns="0" rIns="0">
              <a:spAutoFit/>
            </a:bodyPr>
            <a:lstStyle/>
            <a:p>
              <a:pPr algn="ctr">
                <a:lnSpc>
                  <a:spcPts val="2559"/>
                </a:lnSpc>
              </a:pPr>
              <a:r>
                <a:rPr lang="en-US" sz="1599" spc="31">
                  <a:solidFill>
                    <a:srgbClr val="535D6B"/>
                  </a:solidFill>
                  <a:latin typeface="Poppins Light"/>
                </a:rPr>
                <a:t>•Study models accuracy</a:t>
              </a:r>
            </a:p>
            <a:p>
              <a:pPr algn="ctr">
                <a:lnSpc>
                  <a:spcPts val="2559"/>
                </a:lnSpc>
              </a:pPr>
              <a:r>
                <a:rPr lang="en-US" sz="1599" spc="31">
                  <a:solidFill>
                    <a:srgbClr val="535D6B"/>
                  </a:solidFill>
                  <a:latin typeface="Poppins Light"/>
                </a:rPr>
                <a:t>•Work better than the naïve approach or previous system</a:t>
              </a:r>
            </a:p>
            <a:p>
              <a:pPr algn="ctr">
                <a:lnSpc>
                  <a:spcPts val="2559"/>
                </a:lnSpc>
              </a:pPr>
              <a:r>
                <a:rPr lang="en-US" sz="1599" spc="31">
                  <a:solidFill>
                    <a:srgbClr val="535D6B"/>
                  </a:solidFill>
                  <a:latin typeface="Poppins Light"/>
                </a:rPr>
                <a:t>•Do the results make sense in the context of the problem</a:t>
              </a:r>
            </a:p>
            <a:p>
              <a:pPr algn="ctr">
                <a:lnSpc>
                  <a:spcPts val="2559"/>
                </a:lnSpc>
              </a:pPr>
            </a:p>
          </p:txBody>
        </p:sp>
      </p:grpSp>
      <p:grpSp>
        <p:nvGrpSpPr>
          <p:cNvPr name="Group 15" id="15"/>
          <p:cNvGrpSpPr/>
          <p:nvPr/>
        </p:nvGrpSpPr>
        <p:grpSpPr>
          <a:xfrm rot="0">
            <a:off x="14446529" y="6074883"/>
            <a:ext cx="2594588" cy="3070931"/>
            <a:chOff x="0" y="0"/>
            <a:chExt cx="3459450" cy="4094574"/>
          </a:xfrm>
        </p:grpSpPr>
        <p:sp>
          <p:nvSpPr>
            <p:cNvPr name="TextBox 16" id="16"/>
            <p:cNvSpPr txBox="true"/>
            <p:nvPr/>
          </p:nvSpPr>
          <p:spPr>
            <a:xfrm rot="0">
              <a:off x="0" y="-38100"/>
              <a:ext cx="3459450" cy="462280"/>
            </a:xfrm>
            <a:prstGeom prst="rect">
              <a:avLst/>
            </a:prstGeom>
          </p:spPr>
          <p:txBody>
            <a:bodyPr anchor="t" rtlCol="false" tIns="0" lIns="0" bIns="0" rIns="0">
              <a:spAutoFit/>
            </a:bodyPr>
            <a:lstStyle/>
            <a:p>
              <a:pPr algn="ctr">
                <a:lnSpc>
                  <a:spcPts val="2940"/>
                </a:lnSpc>
                <a:spcBef>
                  <a:spcPct val="0"/>
                </a:spcBef>
              </a:pPr>
              <a:r>
                <a:rPr lang="en-US" sz="2100" spc="21">
                  <a:solidFill>
                    <a:srgbClr val="535D6B"/>
                  </a:solidFill>
                  <a:latin typeface="Poppins Medium"/>
                </a:rPr>
                <a:t>Model Deployment</a:t>
              </a:r>
            </a:p>
          </p:txBody>
        </p:sp>
        <p:sp>
          <p:nvSpPr>
            <p:cNvPr name="TextBox 17" id="17"/>
            <p:cNvSpPr txBox="true"/>
            <p:nvPr/>
          </p:nvSpPr>
          <p:spPr>
            <a:xfrm rot="0">
              <a:off x="0" y="681873"/>
              <a:ext cx="3459450" cy="3412702"/>
            </a:xfrm>
            <a:prstGeom prst="rect">
              <a:avLst/>
            </a:prstGeom>
          </p:spPr>
          <p:txBody>
            <a:bodyPr anchor="t" rtlCol="false" tIns="0" lIns="0" bIns="0" rIns="0">
              <a:spAutoFit/>
            </a:bodyPr>
            <a:lstStyle/>
            <a:p>
              <a:pPr algn="ctr">
                <a:lnSpc>
                  <a:spcPts val="2559"/>
                </a:lnSpc>
              </a:pPr>
              <a:r>
                <a:rPr lang="en-US" sz="1599" spc="31">
                  <a:solidFill>
                    <a:srgbClr val="535D6B"/>
                  </a:solidFill>
                  <a:latin typeface="Poppins Light"/>
                </a:rPr>
                <a:t> The integration of the model into an existing production environment which can take in an input and return an output that can be used in making practical business decisions.</a:t>
              </a:r>
            </a:p>
          </p:txBody>
        </p:sp>
      </p:grpSp>
      <p:grpSp>
        <p:nvGrpSpPr>
          <p:cNvPr name="Group 18" id="18"/>
          <p:cNvGrpSpPr/>
          <p:nvPr/>
        </p:nvGrpSpPr>
        <p:grpSpPr>
          <a:xfrm rot="0">
            <a:off x="1515692" y="749679"/>
            <a:ext cx="15256615" cy="4269664"/>
            <a:chOff x="0" y="0"/>
            <a:chExt cx="20342154" cy="5692885"/>
          </a:xfrm>
        </p:grpSpPr>
        <p:sp>
          <p:nvSpPr>
            <p:cNvPr name="TextBox 19" id="19"/>
            <p:cNvSpPr txBox="true"/>
            <p:nvPr/>
          </p:nvSpPr>
          <p:spPr>
            <a:xfrm rot="0">
              <a:off x="0" y="1797160"/>
              <a:ext cx="20342154" cy="3895725"/>
            </a:xfrm>
            <a:prstGeom prst="rect">
              <a:avLst/>
            </a:prstGeom>
          </p:spPr>
          <p:txBody>
            <a:bodyPr anchor="t" rtlCol="false" tIns="0" lIns="0" bIns="0" rIns="0">
              <a:spAutoFit/>
            </a:bodyPr>
            <a:lstStyle/>
            <a:p>
              <a:pPr algn="ctr">
                <a:lnSpc>
                  <a:spcPts val="11519"/>
                </a:lnSpc>
              </a:pPr>
              <a:r>
                <a:rPr lang="en-US" sz="9600">
                  <a:solidFill>
                    <a:srgbClr val="535D6B"/>
                  </a:solidFill>
                  <a:latin typeface="RoxboroughCF"/>
                </a:rPr>
                <a:t>Machine Learning as a Process</a:t>
              </a:r>
            </a:p>
          </p:txBody>
        </p:sp>
        <p:grpSp>
          <p:nvGrpSpPr>
            <p:cNvPr name="Group 20" id="20"/>
            <p:cNvGrpSpPr>
              <a:grpSpLocks noChangeAspect="true"/>
            </p:cNvGrpSpPr>
            <p:nvPr/>
          </p:nvGrpSpPr>
          <p:grpSpPr>
            <a:xfrm rot="0">
              <a:off x="9512217" y="0"/>
              <a:ext cx="1317720" cy="1317720"/>
              <a:chOff x="-2540" y="-2540"/>
              <a:chExt cx="6355080" cy="6355080"/>
            </a:xfrm>
          </p:grpSpPr>
          <p:sp>
            <p:nvSpPr>
              <p:cNvPr name="Freeform 21" id="21"/>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sp>
          <p:nvSpPr>
            <p:cNvPr name="TextBox 22" id="22"/>
            <p:cNvSpPr txBox="true"/>
            <p:nvPr/>
          </p:nvSpPr>
          <p:spPr>
            <a:xfrm rot="0">
              <a:off x="9692811" y="302642"/>
              <a:ext cx="956531" cy="440162"/>
            </a:xfrm>
            <a:prstGeom prst="rect">
              <a:avLst/>
            </a:prstGeom>
          </p:spPr>
          <p:txBody>
            <a:bodyPr anchor="t" rtlCol="false" tIns="0" lIns="0" bIns="0" rIns="0">
              <a:spAutoFit/>
            </a:bodyPr>
            <a:lstStyle/>
            <a:p>
              <a:pPr algn="ctr">
                <a:lnSpc>
                  <a:spcPts val="2804"/>
                </a:lnSpc>
                <a:spcBef>
                  <a:spcPct val="0"/>
                </a:spcBef>
              </a:pPr>
              <a:r>
                <a:rPr lang="en-US" sz="2003">
                  <a:solidFill>
                    <a:srgbClr val="535D6B"/>
                  </a:solidFill>
                  <a:latin typeface="RoxboroughCF"/>
                </a:rPr>
                <a:t>MLT</a:t>
              </a:r>
            </a:p>
          </p:txBody>
        </p:sp>
      </p:grpSp>
      <p:grpSp>
        <p:nvGrpSpPr>
          <p:cNvPr name="Group 23" id="23"/>
          <p:cNvGrpSpPr>
            <a:grpSpLocks noChangeAspect="true"/>
          </p:cNvGrpSpPr>
          <p:nvPr/>
        </p:nvGrpSpPr>
        <p:grpSpPr>
          <a:xfrm rot="0">
            <a:off x="2392355" y="5331539"/>
            <a:ext cx="303645" cy="303645"/>
            <a:chOff x="-2540" y="-2540"/>
            <a:chExt cx="6355080" cy="6355080"/>
          </a:xfrm>
        </p:grpSpPr>
        <p:sp>
          <p:nvSpPr>
            <p:cNvPr name="Freeform 24" id="24"/>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grpSp>
        <p:nvGrpSpPr>
          <p:cNvPr name="Group 25" id="25"/>
          <p:cNvGrpSpPr>
            <a:grpSpLocks noChangeAspect="true"/>
          </p:cNvGrpSpPr>
          <p:nvPr/>
        </p:nvGrpSpPr>
        <p:grpSpPr>
          <a:xfrm rot="0">
            <a:off x="5692266" y="5331539"/>
            <a:ext cx="303645" cy="303645"/>
            <a:chOff x="-2540" y="-2540"/>
            <a:chExt cx="6355080" cy="6355080"/>
          </a:xfrm>
        </p:grpSpPr>
        <p:sp>
          <p:nvSpPr>
            <p:cNvPr name="Freeform 26" id="26"/>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grpSp>
        <p:nvGrpSpPr>
          <p:cNvPr name="Group 27" id="27"/>
          <p:cNvGrpSpPr>
            <a:grpSpLocks noChangeAspect="true"/>
          </p:cNvGrpSpPr>
          <p:nvPr/>
        </p:nvGrpSpPr>
        <p:grpSpPr>
          <a:xfrm rot="0">
            <a:off x="8992178" y="5331539"/>
            <a:ext cx="303645" cy="303645"/>
            <a:chOff x="-2540" y="-2540"/>
            <a:chExt cx="6355080" cy="6355080"/>
          </a:xfrm>
        </p:grpSpPr>
        <p:sp>
          <p:nvSpPr>
            <p:cNvPr name="Freeform 28" id="28"/>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grpSp>
        <p:nvGrpSpPr>
          <p:cNvPr name="Group 29" id="29"/>
          <p:cNvGrpSpPr>
            <a:grpSpLocks noChangeAspect="true"/>
          </p:cNvGrpSpPr>
          <p:nvPr/>
        </p:nvGrpSpPr>
        <p:grpSpPr>
          <a:xfrm rot="0">
            <a:off x="12292089" y="5331539"/>
            <a:ext cx="303645" cy="303645"/>
            <a:chOff x="-2540" y="-2540"/>
            <a:chExt cx="6355080" cy="6355080"/>
          </a:xfrm>
        </p:grpSpPr>
        <p:sp>
          <p:nvSpPr>
            <p:cNvPr name="Freeform 30" id="30"/>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grpSp>
        <p:nvGrpSpPr>
          <p:cNvPr name="Group 31" id="31"/>
          <p:cNvGrpSpPr>
            <a:grpSpLocks noChangeAspect="true"/>
          </p:cNvGrpSpPr>
          <p:nvPr/>
        </p:nvGrpSpPr>
        <p:grpSpPr>
          <a:xfrm rot="0">
            <a:off x="15592000" y="5331539"/>
            <a:ext cx="303645" cy="303645"/>
            <a:chOff x="-2540" y="-2540"/>
            <a:chExt cx="6355080" cy="6355080"/>
          </a:xfrm>
        </p:grpSpPr>
        <p:sp>
          <p:nvSpPr>
            <p:cNvPr name="Freeform 32" id="32"/>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35D6B"/>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8C6DD"/>
        </a:solidFill>
      </p:bgPr>
    </p:bg>
    <p:spTree>
      <p:nvGrpSpPr>
        <p:cNvPr id="1" name=""/>
        <p:cNvGrpSpPr/>
        <p:nvPr/>
      </p:nvGrpSpPr>
      <p:grpSpPr>
        <a:xfrm>
          <a:off x="0" y="0"/>
          <a:ext cx="0" cy="0"/>
          <a:chOff x="0" y="0"/>
          <a:chExt cx="0" cy="0"/>
        </a:xfrm>
      </p:grpSpPr>
      <p:grpSp>
        <p:nvGrpSpPr>
          <p:cNvPr name="Group 2" id="2"/>
          <p:cNvGrpSpPr/>
          <p:nvPr/>
        </p:nvGrpSpPr>
        <p:grpSpPr>
          <a:xfrm rot="0">
            <a:off x="9713294" y="744519"/>
            <a:ext cx="5792492" cy="3774352"/>
            <a:chOff x="0" y="0"/>
            <a:chExt cx="7723323" cy="5032470"/>
          </a:xfrm>
        </p:grpSpPr>
        <p:sp>
          <p:nvSpPr>
            <p:cNvPr name="AutoShape 3" id="3"/>
            <p:cNvSpPr/>
            <p:nvPr/>
          </p:nvSpPr>
          <p:spPr>
            <a:xfrm rot="0">
              <a:off x="0" y="0"/>
              <a:ext cx="7723323" cy="12700"/>
            </a:xfrm>
            <a:prstGeom prst="rect">
              <a:avLst/>
            </a:prstGeom>
            <a:solidFill>
              <a:srgbClr val="111B1E"/>
            </a:solidFill>
          </p:spPr>
        </p:sp>
        <p:sp>
          <p:nvSpPr>
            <p:cNvPr name="TextBox 4" id="4"/>
            <p:cNvSpPr txBox="true"/>
            <p:nvPr/>
          </p:nvSpPr>
          <p:spPr>
            <a:xfrm rot="0">
              <a:off x="0" y="640810"/>
              <a:ext cx="7723323" cy="4391660"/>
            </a:xfrm>
            <a:prstGeom prst="rect">
              <a:avLst/>
            </a:prstGeom>
          </p:spPr>
          <p:txBody>
            <a:bodyPr anchor="t" rtlCol="false" tIns="0" lIns="0" bIns="0" rIns="0">
              <a:spAutoFit/>
            </a:bodyPr>
            <a:lstStyle/>
            <a:p>
              <a:pPr>
                <a:lnSpc>
                  <a:spcPts val="2699"/>
                </a:lnSpc>
              </a:pPr>
              <a:r>
                <a:rPr lang="en-US" sz="1799" spc="17">
                  <a:solidFill>
                    <a:srgbClr val="111B1E"/>
                  </a:solidFill>
                  <a:latin typeface="Poppins Light"/>
                </a:rPr>
                <a:t>The dataset consists of house prices from King County an area in the US State of Washington, this data also covers Seattle.</a:t>
              </a:r>
            </a:p>
            <a:p>
              <a:pPr>
                <a:lnSpc>
                  <a:spcPts val="2699"/>
                </a:lnSpc>
              </a:pPr>
              <a:r>
                <a:rPr lang="en-US" sz="1799" spc="17">
                  <a:solidFill>
                    <a:srgbClr val="111B1E"/>
                  </a:solidFill>
                  <a:latin typeface="Poppins Light"/>
                </a:rPr>
                <a:t> </a:t>
              </a:r>
            </a:p>
            <a:p>
              <a:pPr>
                <a:lnSpc>
                  <a:spcPts val="2699"/>
                </a:lnSpc>
              </a:pPr>
              <a:r>
                <a:rPr lang="en-US" sz="1799" spc="17">
                  <a:solidFill>
                    <a:srgbClr val="111B1E"/>
                  </a:solidFill>
                  <a:latin typeface="Poppins Light"/>
                </a:rPr>
                <a:t>The dataset consisted of</a:t>
              </a:r>
              <a:r>
                <a:rPr lang="en-US" sz="1799" spc="17">
                  <a:solidFill>
                    <a:srgbClr val="111B1E"/>
                  </a:solidFill>
                  <a:latin typeface="Poppins Light Bold"/>
                </a:rPr>
                <a:t> </a:t>
              </a:r>
              <a:r>
                <a:rPr lang="en-US" sz="1799" spc="17" u="sng">
                  <a:solidFill>
                    <a:srgbClr val="111B1E"/>
                  </a:solidFill>
                  <a:latin typeface="Poppins Light Bold"/>
                </a:rPr>
                <a:t>21 variables and 21613</a:t>
              </a:r>
              <a:r>
                <a:rPr lang="en-US" sz="1799" spc="17" u="sng">
                  <a:solidFill>
                    <a:srgbClr val="111B1E"/>
                  </a:solidFill>
                  <a:latin typeface="Poppins Light"/>
                </a:rPr>
                <a:t> </a:t>
              </a:r>
              <a:r>
                <a:rPr lang="en-US" sz="1799" spc="17" u="sng">
                  <a:solidFill>
                    <a:srgbClr val="111B1E"/>
                  </a:solidFill>
                  <a:latin typeface="Poppins Light Bold"/>
                </a:rPr>
                <a:t>observations</a:t>
              </a:r>
              <a:r>
                <a:rPr lang="en-US" sz="1799" spc="17" u="sng">
                  <a:solidFill>
                    <a:srgbClr val="111B1E"/>
                  </a:solidFill>
                  <a:latin typeface="Poppins Light"/>
                </a:rPr>
                <a:t>.</a:t>
              </a:r>
            </a:p>
            <a:p>
              <a:pPr>
                <a:lnSpc>
                  <a:spcPts val="2699"/>
                </a:lnSpc>
              </a:pPr>
            </a:p>
            <a:p>
              <a:pPr>
                <a:lnSpc>
                  <a:spcPts val="2699"/>
                </a:lnSpc>
              </a:pPr>
              <a:r>
                <a:rPr lang="en-US" sz="1799" spc="17">
                  <a:solidFill>
                    <a:srgbClr val="111B1E"/>
                  </a:solidFill>
                  <a:latin typeface="Poppins Light"/>
                </a:rPr>
                <a:t>Each row describes the various features of a particular house.</a:t>
              </a:r>
            </a:p>
            <a:p>
              <a:pPr>
                <a:lnSpc>
                  <a:spcPts val="2699"/>
                </a:lnSpc>
              </a:pPr>
            </a:p>
          </p:txBody>
        </p:sp>
      </p:grpSp>
      <p:grpSp>
        <p:nvGrpSpPr>
          <p:cNvPr name="Group 5" id="5"/>
          <p:cNvGrpSpPr/>
          <p:nvPr/>
        </p:nvGrpSpPr>
        <p:grpSpPr>
          <a:xfrm rot="0">
            <a:off x="1610161" y="4848296"/>
            <a:ext cx="5792492" cy="2095665"/>
            <a:chOff x="0" y="0"/>
            <a:chExt cx="7723323" cy="2794220"/>
          </a:xfrm>
        </p:grpSpPr>
        <p:sp>
          <p:nvSpPr>
            <p:cNvPr name="AutoShape 6" id="6"/>
            <p:cNvSpPr/>
            <p:nvPr/>
          </p:nvSpPr>
          <p:spPr>
            <a:xfrm rot="0">
              <a:off x="0" y="0"/>
              <a:ext cx="7723323" cy="12700"/>
            </a:xfrm>
            <a:prstGeom prst="rect">
              <a:avLst/>
            </a:prstGeom>
            <a:solidFill>
              <a:srgbClr val="111B1E"/>
            </a:solidFill>
          </p:spPr>
        </p:sp>
        <p:sp>
          <p:nvSpPr>
            <p:cNvPr name="TextBox 7" id="7"/>
            <p:cNvSpPr txBox="true"/>
            <p:nvPr/>
          </p:nvSpPr>
          <p:spPr>
            <a:xfrm rot="0">
              <a:off x="0" y="640810"/>
              <a:ext cx="7723323" cy="2153411"/>
            </a:xfrm>
            <a:prstGeom prst="rect">
              <a:avLst/>
            </a:prstGeom>
          </p:spPr>
          <p:txBody>
            <a:bodyPr anchor="t" rtlCol="false" tIns="0" lIns="0" bIns="0" rIns="0">
              <a:spAutoFit/>
            </a:bodyPr>
            <a:lstStyle/>
            <a:p>
              <a:pPr>
                <a:lnSpc>
                  <a:spcPts val="2699"/>
                </a:lnSpc>
              </a:pPr>
              <a:r>
                <a:rPr lang="en-US" sz="1799" spc="17">
                  <a:solidFill>
                    <a:srgbClr val="111B1E"/>
                  </a:solidFill>
                  <a:latin typeface="Poppins Light"/>
                </a:rPr>
                <a:t>The aim of this Project is to predict the pricing of houses given in the dataset, using Multiple Linear Regression (MLR). The dataset consisted of historical data on homes sold between May 2014 to May 2015.</a:t>
              </a:r>
            </a:p>
          </p:txBody>
        </p:sp>
      </p:grpSp>
      <p:grpSp>
        <p:nvGrpSpPr>
          <p:cNvPr name="Group 8" id="8"/>
          <p:cNvGrpSpPr/>
          <p:nvPr/>
        </p:nvGrpSpPr>
        <p:grpSpPr>
          <a:xfrm rot="0">
            <a:off x="1610161" y="7464629"/>
            <a:ext cx="5792492" cy="773977"/>
            <a:chOff x="0" y="0"/>
            <a:chExt cx="7723323" cy="1031970"/>
          </a:xfrm>
        </p:grpSpPr>
        <p:sp>
          <p:nvSpPr>
            <p:cNvPr name="AutoShape 9" id="9"/>
            <p:cNvSpPr/>
            <p:nvPr/>
          </p:nvSpPr>
          <p:spPr>
            <a:xfrm rot="0">
              <a:off x="0" y="0"/>
              <a:ext cx="7723323" cy="12700"/>
            </a:xfrm>
            <a:prstGeom prst="rect">
              <a:avLst/>
            </a:prstGeom>
            <a:solidFill>
              <a:srgbClr val="111B1E"/>
            </a:solidFill>
          </p:spPr>
        </p:sp>
        <p:sp>
          <p:nvSpPr>
            <p:cNvPr name="TextBox 10" id="10"/>
            <p:cNvSpPr txBox="true"/>
            <p:nvPr/>
          </p:nvSpPr>
          <p:spPr>
            <a:xfrm rot="0">
              <a:off x="0" y="640810"/>
              <a:ext cx="7723323" cy="391160"/>
            </a:xfrm>
            <a:prstGeom prst="rect">
              <a:avLst/>
            </a:prstGeom>
          </p:spPr>
          <p:txBody>
            <a:bodyPr anchor="t" rtlCol="false" tIns="0" lIns="0" bIns="0" rIns="0">
              <a:spAutoFit/>
            </a:bodyPr>
            <a:lstStyle/>
            <a:p>
              <a:pPr>
                <a:lnSpc>
                  <a:spcPts val="2699"/>
                </a:lnSpc>
              </a:pPr>
              <a:r>
                <a:rPr lang="en-US" sz="1799" spc="17">
                  <a:solidFill>
                    <a:srgbClr val="111B1E"/>
                  </a:solidFill>
                  <a:latin typeface="Poppins Light"/>
                </a:rPr>
                <a:t>Our target variable is</a:t>
              </a:r>
              <a:r>
                <a:rPr lang="en-US" sz="1799" spc="17">
                  <a:solidFill>
                    <a:srgbClr val="111B1E"/>
                  </a:solidFill>
                  <a:latin typeface="Poppins Light Bold"/>
                </a:rPr>
                <a:t> prices.</a:t>
              </a:r>
            </a:p>
          </p:txBody>
        </p:sp>
      </p:grpSp>
      <p:pic>
        <p:nvPicPr>
          <p:cNvPr name="Picture 11" id="11"/>
          <p:cNvPicPr>
            <a:picLocks noChangeAspect="true"/>
          </p:cNvPicPr>
          <p:nvPr/>
        </p:nvPicPr>
        <p:blipFill>
          <a:blip r:embed="rId2"/>
          <a:srcRect l="0" t="0" r="0" b="0"/>
          <a:stretch>
            <a:fillRect/>
          </a:stretch>
        </p:blipFill>
        <p:spPr>
          <a:xfrm flipH="false" flipV="false" rot="0">
            <a:off x="8260873" y="4848296"/>
            <a:ext cx="9355079" cy="3341854"/>
          </a:xfrm>
          <a:prstGeom prst="rect">
            <a:avLst/>
          </a:prstGeom>
        </p:spPr>
      </p:pic>
      <p:sp>
        <p:nvSpPr>
          <p:cNvPr name="TextBox 12" id="12"/>
          <p:cNvSpPr txBox="true"/>
          <p:nvPr/>
        </p:nvSpPr>
        <p:spPr>
          <a:xfrm rot="0">
            <a:off x="1028700" y="1408831"/>
            <a:ext cx="8115300" cy="3027868"/>
          </a:xfrm>
          <a:prstGeom prst="rect">
            <a:avLst/>
          </a:prstGeom>
        </p:spPr>
        <p:txBody>
          <a:bodyPr anchor="t" rtlCol="false" tIns="0" lIns="0" bIns="0" rIns="0">
            <a:spAutoFit/>
          </a:bodyPr>
          <a:lstStyle/>
          <a:p>
            <a:pPr>
              <a:lnSpc>
                <a:spcPts val="11966"/>
              </a:lnSpc>
            </a:pPr>
            <a:r>
              <a:rPr lang="en-US" sz="9971">
                <a:solidFill>
                  <a:srgbClr val="111B1E"/>
                </a:solidFill>
                <a:latin typeface="RoxboroughCF"/>
              </a:rPr>
              <a:t>Dataset and Our 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35D6B"/>
        </a:solidFill>
      </p:bgPr>
    </p:bg>
    <p:spTree>
      <p:nvGrpSpPr>
        <p:cNvPr id="1" name=""/>
        <p:cNvGrpSpPr/>
        <p:nvPr/>
      </p:nvGrpSpPr>
      <p:grpSpPr>
        <a:xfrm>
          <a:off x="0" y="0"/>
          <a:ext cx="0" cy="0"/>
          <a:chOff x="0" y="0"/>
          <a:chExt cx="0" cy="0"/>
        </a:xfrm>
      </p:grpSpPr>
      <p:grpSp>
        <p:nvGrpSpPr>
          <p:cNvPr name="Group 2" id="2"/>
          <p:cNvGrpSpPr/>
          <p:nvPr/>
        </p:nvGrpSpPr>
        <p:grpSpPr>
          <a:xfrm rot="0">
            <a:off x="10640827" y="2654110"/>
            <a:ext cx="661787" cy="167035"/>
            <a:chOff x="0" y="0"/>
            <a:chExt cx="2012677" cy="508000"/>
          </a:xfrm>
        </p:grpSpPr>
        <p:sp>
          <p:nvSpPr>
            <p:cNvPr name="Freeform 3" id="3"/>
            <p:cNvSpPr/>
            <p:nvPr/>
          </p:nvSpPr>
          <p:spPr>
            <a:xfrm>
              <a:off x="0" y="215900"/>
              <a:ext cx="1716767" cy="76200"/>
            </a:xfrm>
            <a:custGeom>
              <a:avLst/>
              <a:gdLst/>
              <a:ahLst/>
              <a:cxnLst/>
              <a:rect r="r" b="b" t="t" l="l"/>
              <a:pathLst>
                <a:path h="76200" w="1716767">
                  <a:moveTo>
                    <a:pt x="0" y="0"/>
                  </a:moveTo>
                  <a:lnTo>
                    <a:pt x="1716767" y="0"/>
                  </a:lnTo>
                  <a:lnTo>
                    <a:pt x="1716767" y="76200"/>
                  </a:lnTo>
                  <a:lnTo>
                    <a:pt x="0" y="76200"/>
                  </a:lnTo>
                  <a:close/>
                </a:path>
              </a:pathLst>
            </a:custGeom>
            <a:solidFill>
              <a:srgbClr val="F0F2F4"/>
            </a:solidFill>
          </p:spPr>
        </p:sp>
        <p:sp>
          <p:nvSpPr>
            <p:cNvPr name="Freeform 4" id="4"/>
            <p:cNvSpPr/>
            <p:nvPr/>
          </p:nvSpPr>
          <p:spPr>
            <a:xfrm>
              <a:off x="1638027" y="1270"/>
              <a:ext cx="374650" cy="505460"/>
            </a:xfrm>
            <a:custGeom>
              <a:avLst/>
              <a:gdLst/>
              <a:ahLst/>
              <a:cxnLst/>
              <a:rect r="r" b="b" t="t" l="l"/>
              <a:pathLst>
                <a:path h="505460" w="374650">
                  <a:moveTo>
                    <a:pt x="0" y="505460"/>
                  </a:moveTo>
                  <a:lnTo>
                    <a:pt x="0" y="0"/>
                  </a:lnTo>
                  <a:lnTo>
                    <a:pt x="374650" y="252730"/>
                  </a:lnTo>
                  <a:close/>
                </a:path>
              </a:pathLst>
            </a:custGeom>
            <a:solidFill>
              <a:srgbClr val="F0F2F4"/>
            </a:solidFill>
          </p:spPr>
        </p:sp>
      </p:grpSp>
      <p:pic>
        <p:nvPicPr>
          <p:cNvPr name="Picture 5" id="5"/>
          <p:cNvPicPr>
            <a:picLocks noChangeAspect="true"/>
          </p:cNvPicPr>
          <p:nvPr/>
        </p:nvPicPr>
        <p:blipFill>
          <a:blip r:embed="rId2"/>
          <a:srcRect l="0" t="0" r="0" b="0"/>
          <a:stretch>
            <a:fillRect/>
          </a:stretch>
        </p:blipFill>
        <p:spPr>
          <a:xfrm flipH="false" flipV="false" rot="0">
            <a:off x="500771" y="736771"/>
            <a:ext cx="8643229" cy="8154758"/>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640827" y="3115351"/>
            <a:ext cx="5261557" cy="5776178"/>
          </a:xfrm>
          <a:prstGeom prst="rect">
            <a:avLst/>
          </a:prstGeom>
        </p:spPr>
      </p:pic>
      <p:sp>
        <p:nvSpPr>
          <p:cNvPr name="TextBox 7" id="7"/>
          <p:cNvSpPr txBox="true"/>
          <p:nvPr/>
        </p:nvSpPr>
        <p:spPr>
          <a:xfrm rot="0">
            <a:off x="10640827" y="462015"/>
            <a:ext cx="5398098" cy="2192095"/>
          </a:xfrm>
          <a:prstGeom prst="rect">
            <a:avLst/>
          </a:prstGeom>
        </p:spPr>
        <p:txBody>
          <a:bodyPr anchor="t" rtlCol="false" tIns="0" lIns="0" bIns="0" rIns="0">
            <a:spAutoFit/>
          </a:bodyPr>
          <a:lstStyle/>
          <a:p>
            <a:pPr>
              <a:lnSpc>
                <a:spcPts val="8640"/>
              </a:lnSpc>
            </a:pPr>
            <a:r>
              <a:rPr lang="en-US" sz="7200">
                <a:solidFill>
                  <a:srgbClr val="F0F2F4"/>
                </a:solidFill>
                <a:latin typeface="RoxboroughCF"/>
              </a:rPr>
              <a:t>Data Definition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0020" y="3936478"/>
            <a:ext cx="5275872" cy="428720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230691" y="3936478"/>
            <a:ext cx="5826619" cy="44274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600234" y="3936478"/>
            <a:ext cx="5382276" cy="4175287"/>
          </a:xfrm>
          <a:prstGeom prst="rect">
            <a:avLst/>
          </a:prstGeom>
        </p:spPr>
      </p:pic>
      <p:sp>
        <p:nvSpPr>
          <p:cNvPr name="TextBox 5" id="5"/>
          <p:cNvSpPr txBox="true"/>
          <p:nvPr/>
        </p:nvSpPr>
        <p:spPr>
          <a:xfrm rot="0">
            <a:off x="5086350" y="170775"/>
            <a:ext cx="8115300" cy="3038475"/>
          </a:xfrm>
          <a:prstGeom prst="rect">
            <a:avLst/>
          </a:prstGeom>
        </p:spPr>
        <p:txBody>
          <a:bodyPr anchor="t" rtlCol="false" tIns="0" lIns="0" bIns="0" rIns="0">
            <a:spAutoFit/>
          </a:bodyPr>
          <a:lstStyle/>
          <a:p>
            <a:pPr algn="ctr">
              <a:lnSpc>
                <a:spcPts val="11966"/>
              </a:lnSpc>
            </a:pPr>
            <a:r>
              <a:rPr lang="en-US" sz="9971">
                <a:solidFill>
                  <a:srgbClr val="111B1E"/>
                </a:solidFill>
                <a:latin typeface="RoxboroughCF"/>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5D6B"/>
        </a:solidFill>
      </p:bgPr>
    </p:bg>
    <p:spTree>
      <p:nvGrpSpPr>
        <p:cNvPr id="1" name=""/>
        <p:cNvGrpSpPr/>
        <p:nvPr/>
      </p:nvGrpSpPr>
      <p:grpSpPr>
        <a:xfrm>
          <a:off x="0" y="0"/>
          <a:ext cx="0" cy="0"/>
          <a:chOff x="0" y="0"/>
          <a:chExt cx="0" cy="0"/>
        </a:xfrm>
      </p:grpSpPr>
      <p:sp>
        <p:nvSpPr>
          <p:cNvPr name="AutoShape 2" id="2"/>
          <p:cNvSpPr/>
          <p:nvPr/>
        </p:nvSpPr>
        <p:spPr>
          <a:xfrm rot="0">
            <a:off x="2386077" y="2755298"/>
            <a:ext cx="13503290" cy="9547"/>
          </a:xfrm>
          <a:prstGeom prst="rect">
            <a:avLst/>
          </a:prstGeom>
          <a:solidFill>
            <a:srgbClr val="F0F2F4"/>
          </a:solidFill>
        </p:spPr>
      </p:sp>
      <p:pic>
        <p:nvPicPr>
          <p:cNvPr name="Picture 3" id="3"/>
          <p:cNvPicPr>
            <a:picLocks noChangeAspect="true"/>
          </p:cNvPicPr>
          <p:nvPr/>
        </p:nvPicPr>
        <p:blipFill>
          <a:blip r:embed="rId2"/>
          <a:srcRect l="0" t="0" r="0" b="0"/>
          <a:stretch>
            <a:fillRect/>
          </a:stretch>
        </p:blipFill>
        <p:spPr>
          <a:xfrm flipH="false" flipV="false" rot="0">
            <a:off x="1651187" y="4579045"/>
            <a:ext cx="6511397" cy="112891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582652" y="6039521"/>
            <a:ext cx="4802638" cy="346924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9791630" y="4680201"/>
            <a:ext cx="9295822" cy="192530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5778329" y="6039521"/>
            <a:ext cx="3359393" cy="2945929"/>
          </a:xfrm>
          <a:prstGeom prst="rect">
            <a:avLst/>
          </a:prstGeom>
        </p:spPr>
      </p:pic>
      <p:grpSp>
        <p:nvGrpSpPr>
          <p:cNvPr name="Group 7" id="7"/>
          <p:cNvGrpSpPr/>
          <p:nvPr/>
        </p:nvGrpSpPr>
        <p:grpSpPr>
          <a:xfrm rot="0">
            <a:off x="7875267" y="3480051"/>
            <a:ext cx="5176865" cy="803981"/>
            <a:chOff x="0" y="0"/>
            <a:chExt cx="6902486" cy="1071974"/>
          </a:xfrm>
        </p:grpSpPr>
        <p:sp>
          <p:nvSpPr>
            <p:cNvPr name="TextBox 8" id="8"/>
            <p:cNvSpPr txBox="true"/>
            <p:nvPr/>
          </p:nvSpPr>
          <p:spPr>
            <a:xfrm rot="0">
              <a:off x="0" y="-38100"/>
              <a:ext cx="6902486" cy="462280"/>
            </a:xfrm>
            <a:prstGeom prst="rect">
              <a:avLst/>
            </a:prstGeom>
          </p:spPr>
          <p:txBody>
            <a:bodyPr anchor="t" rtlCol="false" tIns="0" lIns="0" bIns="0" rIns="0">
              <a:spAutoFit/>
            </a:bodyPr>
            <a:lstStyle/>
            <a:p>
              <a:pPr algn="ctr">
                <a:lnSpc>
                  <a:spcPts val="2940"/>
                </a:lnSpc>
                <a:spcBef>
                  <a:spcPct val="0"/>
                </a:spcBef>
              </a:pPr>
            </a:p>
          </p:txBody>
        </p:sp>
        <p:sp>
          <p:nvSpPr>
            <p:cNvPr name="TextBox 9" id="9"/>
            <p:cNvSpPr txBox="true"/>
            <p:nvPr/>
          </p:nvSpPr>
          <p:spPr>
            <a:xfrm rot="0">
              <a:off x="0" y="681873"/>
              <a:ext cx="6902486" cy="390102"/>
            </a:xfrm>
            <a:prstGeom prst="rect">
              <a:avLst/>
            </a:prstGeom>
          </p:spPr>
          <p:txBody>
            <a:bodyPr anchor="t" rtlCol="false" tIns="0" lIns="0" bIns="0" rIns="0">
              <a:spAutoFit/>
            </a:bodyPr>
            <a:lstStyle/>
            <a:p>
              <a:pPr algn="ctr">
                <a:lnSpc>
                  <a:spcPts val="2559"/>
                </a:lnSpc>
              </a:pPr>
            </a:p>
          </p:txBody>
        </p:sp>
      </p:grpSp>
      <p:sp>
        <p:nvSpPr>
          <p:cNvPr name="TextBox 10" id="10"/>
          <p:cNvSpPr txBox="true"/>
          <p:nvPr/>
        </p:nvSpPr>
        <p:spPr>
          <a:xfrm rot="0">
            <a:off x="1363870" y="1019175"/>
            <a:ext cx="15256615" cy="1466850"/>
          </a:xfrm>
          <a:prstGeom prst="rect">
            <a:avLst/>
          </a:prstGeom>
        </p:spPr>
        <p:txBody>
          <a:bodyPr anchor="t" rtlCol="false" tIns="0" lIns="0" bIns="0" rIns="0">
            <a:spAutoFit/>
          </a:bodyPr>
          <a:lstStyle/>
          <a:p>
            <a:pPr algn="ctr">
              <a:lnSpc>
                <a:spcPts val="11519"/>
              </a:lnSpc>
            </a:pPr>
            <a:r>
              <a:rPr lang="en-US" sz="9600">
                <a:solidFill>
                  <a:srgbClr val="F0F2F4"/>
                </a:solidFill>
                <a:latin typeface="RoxboroughCF"/>
              </a:rPr>
              <a:t>Data Preprocessing</a:t>
            </a:r>
          </a:p>
        </p:txBody>
      </p:sp>
      <p:sp>
        <p:nvSpPr>
          <p:cNvPr name="TextBox 11" id="11"/>
          <p:cNvSpPr txBox="true"/>
          <p:nvPr/>
        </p:nvSpPr>
        <p:spPr>
          <a:xfrm rot="0">
            <a:off x="-2721422" y="3341057"/>
            <a:ext cx="15256615" cy="942975"/>
          </a:xfrm>
          <a:prstGeom prst="rect">
            <a:avLst/>
          </a:prstGeom>
        </p:spPr>
        <p:txBody>
          <a:bodyPr anchor="t" rtlCol="false" tIns="0" lIns="0" bIns="0" rIns="0">
            <a:spAutoFit/>
          </a:bodyPr>
          <a:lstStyle/>
          <a:p>
            <a:pPr algn="ctr">
              <a:lnSpc>
                <a:spcPts val="3720"/>
              </a:lnSpc>
            </a:pPr>
            <a:r>
              <a:rPr lang="en-US" sz="3100">
                <a:solidFill>
                  <a:srgbClr val="F0F2F4"/>
                </a:solidFill>
                <a:latin typeface="RoxboroughCF"/>
              </a:rPr>
              <a:t>Dropping non-useful data and outliers</a:t>
            </a:r>
          </a:p>
          <a:p>
            <a:pPr algn="ctr">
              <a:lnSpc>
                <a:spcPts val="3720"/>
              </a:lnSpc>
            </a:pPr>
            <a:r>
              <a:rPr lang="en-US" sz="3100">
                <a:solidFill>
                  <a:srgbClr val="F0F2F4"/>
                </a:solidFill>
                <a:latin typeface="RoxboroughCF"/>
              </a:rPr>
              <a:t>and adding constant</a:t>
            </a:r>
          </a:p>
        </p:txBody>
      </p:sp>
      <p:sp>
        <p:nvSpPr>
          <p:cNvPr name="TextBox 12" id="12"/>
          <p:cNvSpPr txBox="true"/>
          <p:nvPr/>
        </p:nvSpPr>
        <p:spPr>
          <a:xfrm rot="0">
            <a:off x="6578388" y="3470526"/>
            <a:ext cx="15256615" cy="942975"/>
          </a:xfrm>
          <a:prstGeom prst="rect">
            <a:avLst/>
          </a:prstGeom>
        </p:spPr>
        <p:txBody>
          <a:bodyPr anchor="t" rtlCol="false" tIns="0" lIns="0" bIns="0" rIns="0">
            <a:spAutoFit/>
          </a:bodyPr>
          <a:lstStyle/>
          <a:p>
            <a:pPr algn="ctr">
              <a:lnSpc>
                <a:spcPts val="3720"/>
              </a:lnSpc>
            </a:pPr>
            <a:r>
              <a:rPr lang="en-US" sz="3100">
                <a:solidFill>
                  <a:srgbClr val="F0F2F4"/>
                </a:solidFill>
                <a:latin typeface="RoxboroughCF"/>
              </a:rPr>
              <a:t>Implementing Feature Encoding Technique</a:t>
            </a:r>
          </a:p>
          <a:p>
            <a:pPr algn="ctr">
              <a:lnSpc>
                <a:spcPts val="3720"/>
              </a:lnSpc>
            </a:pPr>
            <a:r>
              <a:rPr lang="en-US" sz="3100">
                <a:solidFill>
                  <a:srgbClr val="F0F2F4"/>
                </a:solidFill>
                <a:latin typeface="RoxboroughCF"/>
              </a:rPr>
              <a:t>using One Hot Encoding</a:t>
            </a:r>
          </a:p>
        </p:txBody>
      </p:sp>
      <p:sp>
        <p:nvSpPr>
          <p:cNvPr name="AutoShape 13" id="13"/>
          <p:cNvSpPr/>
          <p:nvPr/>
        </p:nvSpPr>
        <p:spPr>
          <a:xfrm rot="5400000">
            <a:off x="6154832" y="6600674"/>
            <a:ext cx="6756487" cy="9656"/>
          </a:xfrm>
          <a:prstGeom prst="rect">
            <a:avLst/>
          </a:prstGeom>
          <a:solidFill>
            <a:srgbClr val="F0F2F4"/>
          </a:solid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2F4"/>
        </a:solidFill>
      </p:bgPr>
    </p:bg>
    <p:spTree>
      <p:nvGrpSpPr>
        <p:cNvPr id="1" name=""/>
        <p:cNvGrpSpPr/>
        <p:nvPr/>
      </p:nvGrpSpPr>
      <p:grpSpPr>
        <a:xfrm>
          <a:off x="0" y="0"/>
          <a:ext cx="0" cy="0"/>
          <a:chOff x="0" y="0"/>
          <a:chExt cx="0" cy="0"/>
        </a:xfrm>
      </p:grpSpPr>
      <p:sp>
        <p:nvSpPr>
          <p:cNvPr name="AutoShape 2" id="2"/>
          <p:cNvSpPr/>
          <p:nvPr/>
        </p:nvSpPr>
        <p:spPr>
          <a:xfrm rot="0">
            <a:off x="463489" y="3233940"/>
            <a:ext cx="7692260" cy="9527"/>
          </a:xfrm>
          <a:prstGeom prst="rect">
            <a:avLst/>
          </a:prstGeom>
          <a:solidFill>
            <a:srgbClr val="111B1E"/>
          </a:solidFill>
        </p:spPr>
      </p:sp>
      <p:pic>
        <p:nvPicPr>
          <p:cNvPr name="Picture 3" id="3"/>
          <p:cNvPicPr>
            <a:picLocks noChangeAspect="true"/>
          </p:cNvPicPr>
          <p:nvPr/>
        </p:nvPicPr>
        <p:blipFill>
          <a:blip r:embed="rId2"/>
          <a:srcRect l="0" t="0" r="0" b="0"/>
          <a:stretch>
            <a:fillRect/>
          </a:stretch>
        </p:blipFill>
        <p:spPr>
          <a:xfrm flipH="false" flipV="false" rot="0">
            <a:off x="7740182" y="3624467"/>
            <a:ext cx="5660976" cy="164156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850837" y="6042986"/>
            <a:ext cx="7935940" cy="390448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6902274" y="6042986"/>
            <a:ext cx="3412936" cy="2551084"/>
          </a:xfrm>
          <a:prstGeom prst="rect">
            <a:avLst/>
          </a:prstGeom>
        </p:spPr>
      </p:pic>
      <p:sp>
        <p:nvSpPr>
          <p:cNvPr name="TextBox 6" id="6"/>
          <p:cNvSpPr txBox="true"/>
          <p:nvPr/>
        </p:nvSpPr>
        <p:spPr>
          <a:xfrm rot="0">
            <a:off x="463489" y="206575"/>
            <a:ext cx="6254946" cy="2646287"/>
          </a:xfrm>
          <a:prstGeom prst="rect">
            <a:avLst/>
          </a:prstGeom>
        </p:spPr>
        <p:txBody>
          <a:bodyPr anchor="t" rtlCol="false" tIns="0" lIns="0" bIns="0" rIns="0">
            <a:spAutoFit/>
          </a:bodyPr>
          <a:lstStyle/>
          <a:p>
            <a:pPr>
              <a:lnSpc>
                <a:spcPts val="6994"/>
              </a:lnSpc>
            </a:pPr>
            <a:r>
              <a:rPr lang="en-US" sz="5828">
                <a:solidFill>
                  <a:srgbClr val="535D6B"/>
                </a:solidFill>
                <a:latin typeface="RoxboroughCF"/>
              </a:rPr>
              <a:t>Multiple Linear Regression Model Building </a:t>
            </a:r>
          </a:p>
        </p:txBody>
      </p:sp>
      <p:grpSp>
        <p:nvGrpSpPr>
          <p:cNvPr name="Group 7" id="7"/>
          <p:cNvGrpSpPr/>
          <p:nvPr/>
        </p:nvGrpSpPr>
        <p:grpSpPr>
          <a:xfrm rot="0">
            <a:off x="446101" y="3624467"/>
            <a:ext cx="7294082" cy="2037518"/>
            <a:chOff x="0" y="0"/>
            <a:chExt cx="9725443" cy="2716691"/>
          </a:xfrm>
        </p:grpSpPr>
        <p:sp>
          <p:nvSpPr>
            <p:cNvPr name="TextBox 8" id="8"/>
            <p:cNvSpPr txBox="true"/>
            <p:nvPr/>
          </p:nvSpPr>
          <p:spPr>
            <a:xfrm rot="0">
              <a:off x="0" y="-57150"/>
              <a:ext cx="9725443" cy="1164590"/>
            </a:xfrm>
            <a:prstGeom prst="rect">
              <a:avLst/>
            </a:prstGeom>
          </p:spPr>
          <p:txBody>
            <a:bodyPr anchor="t" rtlCol="false" tIns="0" lIns="0" bIns="0" rIns="0">
              <a:spAutoFit/>
            </a:bodyPr>
            <a:lstStyle/>
            <a:p>
              <a:pPr>
                <a:lnSpc>
                  <a:spcPts val="4199"/>
                </a:lnSpc>
              </a:pPr>
              <a:r>
                <a:rPr lang="en-US" sz="2999" spc="29">
                  <a:solidFill>
                    <a:srgbClr val="111B1E"/>
                  </a:solidFill>
                  <a:latin typeface="Poppins Medium"/>
                </a:rPr>
                <a:t>Model Creation</a:t>
              </a:r>
            </a:p>
            <a:p>
              <a:pPr>
                <a:lnSpc>
                  <a:spcPts val="2940"/>
                </a:lnSpc>
                <a:spcBef>
                  <a:spcPct val="0"/>
                </a:spcBef>
              </a:pPr>
            </a:p>
          </p:txBody>
        </p:sp>
        <p:sp>
          <p:nvSpPr>
            <p:cNvPr name="TextBox 9" id="9"/>
            <p:cNvSpPr txBox="true"/>
            <p:nvPr/>
          </p:nvSpPr>
          <p:spPr>
            <a:xfrm rot="0">
              <a:off x="0" y="1374658"/>
              <a:ext cx="9725443" cy="1342034"/>
            </a:xfrm>
            <a:prstGeom prst="rect">
              <a:avLst/>
            </a:prstGeom>
          </p:spPr>
          <p:txBody>
            <a:bodyPr anchor="t" rtlCol="false" tIns="0" lIns="0" bIns="0" rIns="0">
              <a:spAutoFit/>
            </a:bodyPr>
            <a:lstStyle/>
            <a:p>
              <a:pPr>
                <a:lnSpc>
                  <a:spcPts val="2879"/>
                </a:lnSpc>
              </a:pPr>
              <a:r>
                <a:rPr lang="en-US" sz="1799" spc="35">
                  <a:solidFill>
                    <a:srgbClr val="111B1E"/>
                  </a:solidFill>
                  <a:latin typeface="Poppins Light"/>
                </a:rPr>
                <a:t>•Data is Split into Test and Train data</a:t>
              </a:r>
            </a:p>
            <a:p>
              <a:pPr>
                <a:lnSpc>
                  <a:spcPts val="2879"/>
                </a:lnSpc>
              </a:pPr>
              <a:r>
                <a:rPr lang="en-US" sz="1799" spc="35">
                  <a:solidFill>
                    <a:srgbClr val="111B1E"/>
                  </a:solidFill>
                  <a:latin typeface="Poppins Light"/>
                </a:rPr>
                <a:t>•Training of the data is done using OLS Model </a:t>
              </a:r>
            </a:p>
            <a:p>
              <a:pPr>
                <a:lnSpc>
                  <a:spcPts val="2880"/>
                </a:lnSpc>
              </a:pPr>
            </a:p>
          </p:txBody>
        </p:sp>
      </p:grpSp>
      <p:grpSp>
        <p:nvGrpSpPr>
          <p:cNvPr name="Group 10" id="10"/>
          <p:cNvGrpSpPr/>
          <p:nvPr/>
        </p:nvGrpSpPr>
        <p:grpSpPr>
          <a:xfrm rot="0">
            <a:off x="257958" y="6042986"/>
            <a:ext cx="7294082" cy="2478120"/>
            <a:chOff x="0" y="0"/>
            <a:chExt cx="9725443" cy="3304159"/>
          </a:xfrm>
        </p:grpSpPr>
        <p:sp>
          <p:nvSpPr>
            <p:cNvPr name="TextBox 11" id="11"/>
            <p:cNvSpPr txBox="true"/>
            <p:nvPr/>
          </p:nvSpPr>
          <p:spPr>
            <a:xfrm rot="0">
              <a:off x="0" y="-57150"/>
              <a:ext cx="9725443" cy="1283124"/>
            </a:xfrm>
            <a:prstGeom prst="rect">
              <a:avLst/>
            </a:prstGeom>
          </p:spPr>
          <p:txBody>
            <a:bodyPr anchor="t" rtlCol="false" tIns="0" lIns="0" bIns="0" rIns="0">
              <a:spAutoFit/>
            </a:bodyPr>
            <a:lstStyle/>
            <a:p>
              <a:pPr>
                <a:lnSpc>
                  <a:spcPts val="3919"/>
                </a:lnSpc>
              </a:pPr>
              <a:r>
                <a:rPr lang="en-US" sz="2799" spc="27">
                  <a:solidFill>
                    <a:srgbClr val="111B1E"/>
                  </a:solidFill>
                  <a:latin typeface="Poppins Medium"/>
                </a:rPr>
                <a:t>Model Evaluation </a:t>
              </a:r>
            </a:p>
            <a:p>
              <a:pPr>
                <a:lnSpc>
                  <a:spcPts val="3919"/>
                </a:lnSpc>
                <a:spcBef>
                  <a:spcPct val="0"/>
                </a:spcBef>
              </a:pPr>
            </a:p>
          </p:txBody>
        </p:sp>
        <p:sp>
          <p:nvSpPr>
            <p:cNvPr name="TextBox 12" id="12"/>
            <p:cNvSpPr txBox="true"/>
            <p:nvPr/>
          </p:nvSpPr>
          <p:spPr>
            <a:xfrm rot="0">
              <a:off x="0" y="1493191"/>
              <a:ext cx="9725443" cy="1810968"/>
            </a:xfrm>
            <a:prstGeom prst="rect">
              <a:avLst/>
            </a:prstGeom>
          </p:spPr>
          <p:txBody>
            <a:bodyPr anchor="t" rtlCol="false" tIns="0" lIns="0" bIns="0" rIns="0">
              <a:spAutoFit/>
            </a:bodyPr>
            <a:lstStyle/>
            <a:p>
              <a:pPr>
                <a:lnSpc>
                  <a:spcPts val="2879"/>
                </a:lnSpc>
              </a:pPr>
              <a:r>
                <a:rPr lang="en-US" sz="1799" spc="35">
                  <a:solidFill>
                    <a:srgbClr val="111B1E"/>
                  </a:solidFill>
                  <a:latin typeface="Poppins Light"/>
                </a:rPr>
                <a:t>•Determining the R-squared value </a:t>
              </a:r>
            </a:p>
            <a:p>
              <a:pPr>
                <a:lnSpc>
                  <a:spcPts val="2879"/>
                </a:lnSpc>
              </a:pPr>
              <a:r>
                <a:rPr lang="en-US" sz="1799" spc="35">
                  <a:solidFill>
                    <a:srgbClr val="111B1E"/>
                  </a:solidFill>
                  <a:latin typeface="Poppins Light"/>
                </a:rPr>
                <a:t>•Check value P-value </a:t>
              </a:r>
            </a:p>
            <a:p>
              <a:pPr>
                <a:lnSpc>
                  <a:spcPts val="2879"/>
                </a:lnSpc>
              </a:pPr>
              <a:r>
                <a:rPr lang="en-US" sz="1799" spc="35">
                  <a:solidFill>
                    <a:srgbClr val="111B1E"/>
                  </a:solidFill>
                  <a:latin typeface="Poppins Light"/>
                </a:rPr>
                <a:t>•Check for multicollinearity</a:t>
              </a:r>
            </a:p>
            <a:p>
              <a:pPr>
                <a:lnSpc>
                  <a:spcPts val="288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C6DD"/>
        </a:solidFill>
      </p:bgPr>
    </p:bg>
    <p:spTree>
      <p:nvGrpSpPr>
        <p:cNvPr id="1" name=""/>
        <p:cNvGrpSpPr/>
        <p:nvPr/>
      </p:nvGrpSpPr>
      <p:grpSpPr>
        <a:xfrm>
          <a:off x="0" y="0"/>
          <a:ext cx="0" cy="0"/>
          <a:chOff x="0" y="0"/>
          <a:chExt cx="0" cy="0"/>
        </a:xfrm>
      </p:grpSpPr>
      <p:sp>
        <p:nvSpPr>
          <p:cNvPr name="TextBox 2" id="2"/>
          <p:cNvSpPr txBox="true"/>
          <p:nvPr/>
        </p:nvSpPr>
        <p:spPr>
          <a:xfrm rot="0">
            <a:off x="10877308" y="3400180"/>
            <a:ext cx="6022648" cy="317411"/>
          </a:xfrm>
          <a:prstGeom prst="rect">
            <a:avLst/>
          </a:prstGeom>
        </p:spPr>
        <p:txBody>
          <a:bodyPr anchor="t" rtlCol="false" tIns="0" lIns="0" bIns="0" rIns="0">
            <a:spAutoFit/>
          </a:bodyPr>
          <a:lstStyle/>
          <a:p>
            <a:pPr>
              <a:lnSpc>
                <a:spcPts val="2880"/>
              </a:lnSpc>
            </a:pPr>
          </a:p>
        </p:txBody>
      </p:sp>
      <p:sp>
        <p:nvSpPr>
          <p:cNvPr name="AutoShape 3" id="3"/>
          <p:cNvSpPr/>
          <p:nvPr/>
        </p:nvSpPr>
        <p:spPr>
          <a:xfrm rot="0">
            <a:off x="10877308" y="1638300"/>
            <a:ext cx="6022648" cy="9527"/>
          </a:xfrm>
          <a:prstGeom prst="rect">
            <a:avLst/>
          </a:prstGeom>
          <a:solidFill>
            <a:srgbClr val="111B1E"/>
          </a:solidFill>
        </p:spPr>
      </p:sp>
      <p:pic>
        <p:nvPicPr>
          <p:cNvPr name="Picture 4" id="4"/>
          <p:cNvPicPr>
            <a:picLocks noChangeAspect="true"/>
          </p:cNvPicPr>
          <p:nvPr/>
        </p:nvPicPr>
        <p:blipFill>
          <a:blip r:embed="rId2"/>
          <a:srcRect l="0" t="0" r="0" b="0"/>
          <a:stretch>
            <a:fillRect/>
          </a:stretch>
        </p:blipFill>
        <p:spPr>
          <a:xfrm flipH="false" flipV="false" rot="0">
            <a:off x="8622222" y="1978688"/>
            <a:ext cx="5027382" cy="147864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591177" y="6690272"/>
            <a:ext cx="3227414" cy="1148060"/>
          </a:xfrm>
          <a:prstGeom prst="rect">
            <a:avLst/>
          </a:prstGeom>
        </p:spPr>
      </p:pic>
      <p:pic>
        <p:nvPicPr>
          <p:cNvPr name="Picture 6" id="6"/>
          <p:cNvPicPr>
            <a:picLocks noChangeAspect="true"/>
          </p:cNvPicPr>
          <p:nvPr/>
        </p:nvPicPr>
        <p:blipFill>
          <a:blip r:embed="rId4"/>
          <a:srcRect l="0" t="0" r="0" b="2071"/>
          <a:stretch>
            <a:fillRect/>
          </a:stretch>
        </p:blipFill>
        <p:spPr>
          <a:xfrm flipH="false" flipV="false" rot="0">
            <a:off x="8591177" y="8733245"/>
            <a:ext cx="7405813" cy="1024883"/>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34191" y="6272170"/>
            <a:ext cx="5290069" cy="492215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34191" y="1809795"/>
            <a:ext cx="5002326" cy="4160813"/>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841025" y="3691537"/>
            <a:ext cx="2317466" cy="1274606"/>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2058459" y="8309580"/>
            <a:ext cx="2317466" cy="1274606"/>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90200">
            <a:off x="6872420" y="3136666"/>
            <a:ext cx="1040668" cy="1510205"/>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90200">
            <a:off x="7102907" y="6838694"/>
            <a:ext cx="1040668" cy="1510205"/>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8591177" y="4087313"/>
            <a:ext cx="5895818" cy="2447479"/>
          </a:xfrm>
          <a:prstGeom prst="rect">
            <a:avLst/>
          </a:prstGeom>
        </p:spPr>
      </p:pic>
      <p:sp>
        <p:nvSpPr>
          <p:cNvPr name="TextBox 14" id="14"/>
          <p:cNvSpPr txBox="true"/>
          <p:nvPr/>
        </p:nvSpPr>
        <p:spPr>
          <a:xfrm rot="0">
            <a:off x="8591177" y="7943107"/>
            <a:ext cx="5500870" cy="660110"/>
          </a:xfrm>
          <a:prstGeom prst="rect">
            <a:avLst/>
          </a:prstGeom>
        </p:spPr>
        <p:txBody>
          <a:bodyPr anchor="t" rtlCol="false" tIns="0" lIns="0" bIns="0" rIns="0">
            <a:spAutoFit/>
          </a:bodyPr>
          <a:lstStyle/>
          <a:p>
            <a:pPr>
              <a:lnSpc>
                <a:spcPts val="2685"/>
              </a:lnSpc>
              <a:spcBef>
                <a:spcPct val="0"/>
              </a:spcBef>
            </a:pPr>
            <a:r>
              <a:rPr lang="en-US" sz="1918" spc="19">
                <a:solidFill>
                  <a:srgbClr val="111B1E"/>
                </a:solidFill>
                <a:latin typeface="Poppins Medium"/>
              </a:rPr>
              <a:t>Retraining the model to check for any changes in R-squared value or collinearity.</a:t>
            </a:r>
          </a:p>
        </p:txBody>
      </p:sp>
      <p:sp>
        <p:nvSpPr>
          <p:cNvPr name="TextBox 15" id="15"/>
          <p:cNvSpPr txBox="true"/>
          <p:nvPr/>
        </p:nvSpPr>
        <p:spPr>
          <a:xfrm rot="0">
            <a:off x="8622222" y="3508041"/>
            <a:ext cx="5962606" cy="579272"/>
          </a:xfrm>
          <a:prstGeom prst="rect">
            <a:avLst/>
          </a:prstGeom>
        </p:spPr>
        <p:txBody>
          <a:bodyPr anchor="t" rtlCol="false" tIns="0" lIns="0" bIns="0" rIns="0">
            <a:spAutoFit/>
          </a:bodyPr>
          <a:lstStyle/>
          <a:p>
            <a:pPr>
              <a:lnSpc>
                <a:spcPts val="2301"/>
              </a:lnSpc>
              <a:spcBef>
                <a:spcPct val="0"/>
              </a:spcBef>
            </a:pPr>
            <a:r>
              <a:rPr lang="en-US" sz="1643" spc="16">
                <a:solidFill>
                  <a:srgbClr val="111B1E"/>
                </a:solidFill>
                <a:latin typeface="Poppins Medium"/>
              </a:rPr>
              <a:t>The feature 'grade_13' has p-val more than alpha value i.e. 0.05 hence we will drop that feature</a:t>
            </a:r>
          </a:p>
        </p:txBody>
      </p:sp>
      <p:sp>
        <p:nvSpPr>
          <p:cNvPr name="TextBox 16" id="16"/>
          <p:cNvSpPr txBox="true"/>
          <p:nvPr/>
        </p:nvSpPr>
        <p:spPr>
          <a:xfrm rot="0">
            <a:off x="860212" y="269983"/>
            <a:ext cx="16213168" cy="1238250"/>
          </a:xfrm>
          <a:prstGeom prst="rect">
            <a:avLst/>
          </a:prstGeom>
        </p:spPr>
        <p:txBody>
          <a:bodyPr anchor="t" rtlCol="false" tIns="0" lIns="0" bIns="0" rIns="0">
            <a:spAutoFit/>
          </a:bodyPr>
          <a:lstStyle/>
          <a:p>
            <a:pPr>
              <a:lnSpc>
                <a:spcPts val="9600"/>
              </a:lnSpc>
            </a:pPr>
            <a:r>
              <a:rPr lang="en-US" sz="8000">
                <a:solidFill>
                  <a:srgbClr val="111B1E"/>
                </a:solidFill>
                <a:latin typeface="RoxboroughCF"/>
              </a:rPr>
              <a:t>Iterations and Retraining of Model </a:t>
            </a:r>
          </a:p>
        </p:txBody>
      </p:sp>
      <p:sp>
        <p:nvSpPr>
          <p:cNvPr name="TextBox 17" id="17"/>
          <p:cNvSpPr txBox="true"/>
          <p:nvPr/>
        </p:nvSpPr>
        <p:spPr>
          <a:xfrm rot="0">
            <a:off x="15657022" y="3577935"/>
            <a:ext cx="1840735" cy="466725"/>
          </a:xfrm>
          <a:prstGeom prst="rect">
            <a:avLst/>
          </a:prstGeom>
        </p:spPr>
        <p:txBody>
          <a:bodyPr anchor="t" rtlCol="false" tIns="0" lIns="0" bIns="0" rIns="0">
            <a:spAutoFit/>
          </a:bodyPr>
          <a:lstStyle/>
          <a:p>
            <a:pPr>
              <a:lnSpc>
                <a:spcPts val="3600"/>
              </a:lnSpc>
            </a:pPr>
            <a:r>
              <a:rPr lang="en-US" sz="3000">
                <a:solidFill>
                  <a:srgbClr val="111B1E"/>
                </a:solidFill>
                <a:latin typeface="Poppins Medium Bold"/>
              </a:rPr>
              <a:t>MODEL 1</a:t>
            </a:r>
          </a:p>
        </p:txBody>
      </p:sp>
      <p:sp>
        <p:nvSpPr>
          <p:cNvPr name="TextBox 18" id="18"/>
          <p:cNvSpPr txBox="true"/>
          <p:nvPr/>
        </p:nvSpPr>
        <p:spPr>
          <a:xfrm rot="0">
            <a:off x="15657022" y="7026177"/>
            <a:ext cx="1840735" cy="466725"/>
          </a:xfrm>
          <a:prstGeom prst="rect">
            <a:avLst/>
          </a:prstGeom>
        </p:spPr>
        <p:txBody>
          <a:bodyPr anchor="t" rtlCol="false" tIns="0" lIns="0" bIns="0" rIns="0">
            <a:spAutoFit/>
          </a:bodyPr>
          <a:lstStyle/>
          <a:p>
            <a:pPr>
              <a:lnSpc>
                <a:spcPts val="3600"/>
              </a:lnSpc>
            </a:pPr>
            <a:r>
              <a:rPr lang="en-US" sz="3000">
                <a:solidFill>
                  <a:srgbClr val="111B1E"/>
                </a:solidFill>
                <a:latin typeface="Poppins Medium Bold"/>
              </a:rPr>
              <a:t>MODEL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DAFRjVF6DTI</dc:identifier>
  <dcterms:modified xsi:type="dcterms:W3CDTF">2011-08-01T06:04:30Z</dcterms:modified>
  <cp:revision>1</cp:revision>
  <dc:title>Machine Learning Techniques Project</dc:title>
</cp:coreProperties>
</file>